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8" r:id="rId2"/>
    <p:sldId id="301" r:id="rId3"/>
    <p:sldId id="317" r:id="rId4"/>
    <p:sldId id="296" r:id="rId5"/>
    <p:sldId id="300" r:id="rId6"/>
    <p:sldId id="290" r:id="rId7"/>
    <p:sldId id="289" r:id="rId8"/>
    <p:sldId id="316" r:id="rId9"/>
    <p:sldId id="262" r:id="rId10"/>
    <p:sldId id="336" r:id="rId11"/>
    <p:sldId id="334" r:id="rId12"/>
    <p:sldId id="322" r:id="rId13"/>
    <p:sldId id="323" r:id="rId14"/>
    <p:sldId id="324" r:id="rId15"/>
    <p:sldId id="325" r:id="rId16"/>
    <p:sldId id="331" r:id="rId17"/>
    <p:sldId id="332" r:id="rId18"/>
    <p:sldId id="327" r:id="rId19"/>
    <p:sldId id="326" r:id="rId20"/>
    <p:sldId id="328" r:id="rId21"/>
    <p:sldId id="329" r:id="rId22"/>
    <p:sldId id="330" r:id="rId23"/>
    <p:sldId id="315" r:id="rId24"/>
    <p:sldId id="283" r:id="rId25"/>
    <p:sldId id="321" r:id="rId26"/>
    <p:sldId id="337" r:id="rId27"/>
  </p:sldIdLst>
  <p:sldSz cx="9144000" cy="6858000" type="screen4x3"/>
  <p:notesSz cx="9309100" cy="7023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56"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28CC0C-4681-9F33-BA86-D3E8461C7D9F}" name="Thomsen, Natasha (NTA)" initials="TN(" userId="S-1-5-21-3517471276-2330836889-2108002008-23242" providerId="AD"/>
  <p188:author id="{11F755BB-0D35-3D0B-DA3F-C90ED27F2E4D}" name="NV2" initials="NV2" userId="NV2" providerId="None"/>
  <p188:author id="{7FCF41C0-9A73-E2AA-5B66-9682CE176FEA}" name="TES 4-23-2024 EW1" initials="EW1" userId="TES 4-23-2024 EW1" providerId="None"/>
  <p188:author id="{126275EE-623A-34C2-9582-955BB5A79DCA}" name="JLW" initials="JLW" userId="JLW"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unders, Ashley H." initials="SAH" lastIdx="5" clrIdx="0">
    <p:extLst>
      <p:ext uri="{19B8F6BF-5375-455C-9EA6-DF929625EA0E}">
        <p15:presenceInfo xmlns:p15="http://schemas.microsoft.com/office/powerpoint/2012/main" userId="Saunders, Ashley H." providerId="None"/>
      </p:ext>
    </p:extLst>
  </p:cmAuthor>
  <p:cmAuthor id="2" name="Aylor, Joseph S. (JAB)" initials="AJS(" lastIdx="2" clrIdx="1">
    <p:extLst>
      <p:ext uri="{19B8F6BF-5375-455C-9EA6-DF929625EA0E}">
        <p15:presenceInfo xmlns:p15="http://schemas.microsoft.com/office/powerpoint/2012/main" userId="Aylor, Joseph S. (J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7E85"/>
    <a:srgbClr val="417A24"/>
    <a:srgbClr val="3768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9" autoAdjust="0"/>
    <p:restoredTop sz="96247" autoAdjust="0"/>
  </p:normalViewPr>
  <p:slideViewPr>
    <p:cSldViewPr snapToGrid="0">
      <p:cViewPr varScale="1">
        <p:scale>
          <a:sx n="61" d="100"/>
          <a:sy n="61" d="100"/>
        </p:scale>
        <p:origin x="1372" y="48"/>
      </p:cViewPr>
      <p:guideLst>
        <p:guide orient="horz" pos="456"/>
        <p:guide pos="312"/>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762"/>
    </p:cViewPr>
  </p:sorterViewPr>
  <p:notesViewPr>
    <p:cSldViewPr snapToGrid="0">
      <p:cViewPr varScale="1">
        <p:scale>
          <a:sx n="109" d="100"/>
          <a:sy n="109" d="100"/>
        </p:scale>
        <p:origin x="253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943" cy="352375"/>
          </a:xfrm>
          <a:prstGeom prst="rect">
            <a:avLst/>
          </a:prstGeom>
        </p:spPr>
        <p:txBody>
          <a:bodyPr vert="horz" lIns="93324" tIns="46662" rIns="93324" bIns="46662" rtlCol="0"/>
          <a:lstStyle>
            <a:lvl1pPr algn="l">
              <a:defRPr sz="1200"/>
            </a:lvl1pPr>
          </a:lstStyle>
          <a:p>
            <a:endParaRPr dirty="0"/>
          </a:p>
        </p:txBody>
      </p:sp>
      <p:sp>
        <p:nvSpPr>
          <p:cNvPr id="3" name="Date Placeholder 2"/>
          <p:cNvSpPr>
            <a:spLocks noGrp="1"/>
          </p:cNvSpPr>
          <p:nvPr>
            <p:ph type="dt" sz="quarter" idx="1"/>
          </p:nvPr>
        </p:nvSpPr>
        <p:spPr>
          <a:xfrm>
            <a:off x="5273004" y="0"/>
            <a:ext cx="4033943" cy="352375"/>
          </a:xfrm>
          <a:prstGeom prst="rect">
            <a:avLst/>
          </a:prstGeom>
        </p:spPr>
        <p:txBody>
          <a:bodyPr vert="horz" lIns="93324" tIns="46662" rIns="93324" bIns="46662" rtlCol="0"/>
          <a:lstStyle>
            <a:lvl1pPr algn="r">
              <a:defRPr sz="1200"/>
            </a:lvl1pPr>
          </a:lstStyle>
          <a:p>
            <a:fld id="{30E08F2E-5F06-4CE2-A139-452A1382A6F0}" type="datetimeFigureOut">
              <a:rPr lang="en-US"/>
              <a:t>6/18/2026</a:t>
            </a:fld>
            <a:endParaRPr dirty="0"/>
          </a:p>
        </p:txBody>
      </p:sp>
      <p:sp>
        <p:nvSpPr>
          <p:cNvPr id="4" name="Footer Placeholder 3"/>
          <p:cNvSpPr>
            <a:spLocks noGrp="1"/>
          </p:cNvSpPr>
          <p:nvPr>
            <p:ph type="ftr" sz="quarter" idx="2"/>
          </p:nvPr>
        </p:nvSpPr>
        <p:spPr>
          <a:xfrm>
            <a:off x="1" y="6670727"/>
            <a:ext cx="4033943" cy="352374"/>
          </a:xfrm>
          <a:prstGeom prst="rect">
            <a:avLst/>
          </a:prstGeom>
        </p:spPr>
        <p:txBody>
          <a:bodyPr vert="horz" lIns="93324" tIns="46662" rIns="93324" bIns="46662" rtlCol="0" anchor="b"/>
          <a:lstStyle>
            <a:lvl1pPr algn="l">
              <a:defRPr sz="1200"/>
            </a:lvl1pPr>
          </a:lstStyle>
          <a:p>
            <a:endParaRPr dirty="0"/>
          </a:p>
        </p:txBody>
      </p:sp>
      <p:sp>
        <p:nvSpPr>
          <p:cNvPr id="5" name="Slide Number Placeholder 4"/>
          <p:cNvSpPr>
            <a:spLocks noGrp="1"/>
          </p:cNvSpPr>
          <p:nvPr>
            <p:ph type="sldNum" sz="quarter" idx="3"/>
          </p:nvPr>
        </p:nvSpPr>
        <p:spPr>
          <a:xfrm>
            <a:off x="5273004" y="6670727"/>
            <a:ext cx="4033943" cy="352374"/>
          </a:xfrm>
          <a:prstGeom prst="rect">
            <a:avLst/>
          </a:prstGeom>
        </p:spPr>
        <p:txBody>
          <a:bodyPr vert="horz" lIns="93324" tIns="46662" rIns="93324" bIns="46662" rtlCol="0" anchor="b"/>
          <a:lstStyle>
            <a:lvl1pPr algn="r">
              <a:defRPr sz="1200"/>
            </a:lvl1pPr>
          </a:lstStyle>
          <a:p>
            <a:fld id="{B828588A-5C4E-401A-AECC-B6F63A9DE965}" type="slidenum">
              <a:rPr/>
              <a:t>‹#›</a:t>
            </a:fld>
            <a:endParaRPr dirty="0"/>
          </a:p>
        </p:txBody>
      </p:sp>
    </p:spTree>
    <p:extLst>
      <p:ext uri="{BB962C8B-B14F-4D97-AF65-F5344CB8AC3E}">
        <p14:creationId xmlns:p14="http://schemas.microsoft.com/office/powerpoint/2010/main" val="1059979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943" cy="352375"/>
          </a:xfrm>
          <a:prstGeom prst="rect">
            <a:avLst/>
          </a:prstGeom>
        </p:spPr>
        <p:txBody>
          <a:bodyPr vert="horz" lIns="93324" tIns="46662" rIns="93324" bIns="46662" rtlCol="0"/>
          <a:lstStyle>
            <a:lvl1pPr algn="l">
              <a:defRPr sz="1200"/>
            </a:lvl1pPr>
          </a:lstStyle>
          <a:p>
            <a:endParaRPr dirty="0"/>
          </a:p>
        </p:txBody>
      </p:sp>
      <p:sp>
        <p:nvSpPr>
          <p:cNvPr id="3" name="Date Placeholder 2"/>
          <p:cNvSpPr>
            <a:spLocks noGrp="1"/>
          </p:cNvSpPr>
          <p:nvPr>
            <p:ph type="dt" idx="1"/>
          </p:nvPr>
        </p:nvSpPr>
        <p:spPr>
          <a:xfrm>
            <a:off x="5273004" y="0"/>
            <a:ext cx="4033943" cy="352375"/>
          </a:xfrm>
          <a:prstGeom prst="rect">
            <a:avLst/>
          </a:prstGeom>
        </p:spPr>
        <p:txBody>
          <a:bodyPr vert="horz" lIns="93324" tIns="46662" rIns="93324" bIns="46662" rtlCol="0"/>
          <a:lstStyle>
            <a:lvl1pPr algn="r">
              <a:defRPr sz="1200"/>
            </a:lvl1pPr>
          </a:lstStyle>
          <a:p>
            <a:fld id="{1A4C5DC6-1594-414D-9341-ABA08739246C}" type="datetimeFigureOut">
              <a:rPr lang="en-US"/>
              <a:t>6/18/2026</a:t>
            </a:fld>
            <a:endParaRPr dirty="0"/>
          </a:p>
        </p:txBody>
      </p:sp>
      <p:sp>
        <p:nvSpPr>
          <p:cNvPr id="4" name="Slide Image Placeholder 3"/>
          <p:cNvSpPr>
            <a:spLocks noGrp="1" noRot="1" noChangeAspect="1"/>
          </p:cNvSpPr>
          <p:nvPr>
            <p:ph type="sldImg" idx="2"/>
          </p:nvPr>
        </p:nvSpPr>
        <p:spPr>
          <a:xfrm>
            <a:off x="3074988" y="877888"/>
            <a:ext cx="3159125" cy="2370137"/>
          </a:xfrm>
          <a:prstGeom prst="rect">
            <a:avLst/>
          </a:prstGeom>
          <a:noFill/>
          <a:ln w="12700">
            <a:solidFill>
              <a:prstClr val="black"/>
            </a:solidFill>
          </a:ln>
        </p:spPr>
        <p:txBody>
          <a:bodyPr vert="horz" lIns="93324" tIns="46662" rIns="93324" bIns="46662" rtlCol="0" anchor="ctr"/>
          <a:lstStyle/>
          <a:p>
            <a:endParaRPr dirty="0"/>
          </a:p>
        </p:txBody>
      </p:sp>
      <p:sp>
        <p:nvSpPr>
          <p:cNvPr id="5" name="Notes Placeholder 4"/>
          <p:cNvSpPr>
            <a:spLocks noGrp="1"/>
          </p:cNvSpPr>
          <p:nvPr>
            <p:ph type="body" sz="quarter" idx="3"/>
          </p:nvPr>
        </p:nvSpPr>
        <p:spPr>
          <a:xfrm>
            <a:off x="930910" y="3379866"/>
            <a:ext cx="7447280" cy="2765346"/>
          </a:xfrm>
          <a:prstGeom prst="rect">
            <a:avLst/>
          </a:prstGeom>
        </p:spPr>
        <p:txBody>
          <a:bodyPr vert="horz" lIns="93324" tIns="46662" rIns="93324" bIns="46662"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1" y="6670727"/>
            <a:ext cx="4033943" cy="352374"/>
          </a:xfrm>
          <a:prstGeom prst="rect">
            <a:avLst/>
          </a:prstGeom>
        </p:spPr>
        <p:txBody>
          <a:bodyPr vert="horz" lIns="93324" tIns="46662" rIns="93324" bIns="46662" rtlCol="0" anchor="b"/>
          <a:lstStyle>
            <a:lvl1pPr algn="l">
              <a:defRPr sz="1200"/>
            </a:lvl1pPr>
          </a:lstStyle>
          <a:p>
            <a:endParaRPr dirty="0"/>
          </a:p>
        </p:txBody>
      </p:sp>
      <p:sp>
        <p:nvSpPr>
          <p:cNvPr id="7" name="Slide Number Placeholder 6"/>
          <p:cNvSpPr>
            <a:spLocks noGrp="1"/>
          </p:cNvSpPr>
          <p:nvPr>
            <p:ph type="sldNum" sz="quarter" idx="5"/>
          </p:nvPr>
        </p:nvSpPr>
        <p:spPr>
          <a:xfrm>
            <a:off x="5273004" y="6670727"/>
            <a:ext cx="4033943" cy="352374"/>
          </a:xfrm>
          <a:prstGeom prst="rect">
            <a:avLst/>
          </a:prstGeom>
        </p:spPr>
        <p:txBody>
          <a:bodyPr vert="horz" lIns="93324" tIns="46662" rIns="93324" bIns="46662" rtlCol="0" anchor="b"/>
          <a:lstStyle>
            <a:lvl1pPr algn="r">
              <a:defRPr sz="1200"/>
            </a:lvl1pPr>
          </a:lstStyle>
          <a:p>
            <a:fld id="{77542409-6A04-4DC6-AC3A-D3758287A8F2}" type="slidenum">
              <a:rPr/>
              <a:t>‹#›</a:t>
            </a:fld>
            <a:endParaRPr dirty="0"/>
          </a:p>
        </p:txBody>
      </p:sp>
    </p:spTree>
    <p:extLst>
      <p:ext uri="{BB962C8B-B14F-4D97-AF65-F5344CB8AC3E}">
        <p14:creationId xmlns:p14="http://schemas.microsoft.com/office/powerpoint/2010/main" val="254115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vertexaisearch.cloud.google.com/grounding-api-redirect/AUZIYQFX6-z4SGPzLf_ULoRmknEMcHgTHULDsrqCHxJHH6ItLI5D3Ob1oKA0yuG1WON_z1WIpuA1av_HKhq6I39YV-qI23CVqsURL0bSKCTOcVyD4qODQ0C7VZmZHOK9mUxexlroPSYdz3TUurZhK2JVsQWS8yw1dZLlNFz--QSx0yZ8sWHGgRd7svEzxWY5UObAU00vAGEqDnVxjQ6_iIM7EcfVmy4BJ1AL25E6gnn0UhkpsVuIsRTdrzivNlhcCh4pJh8iYRYuQTL0V65EBDljVOAWOL59DuYqc6Atew=="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vertexaisearch.cloud.google.com/grounding-api-redirect/AUZIYQEZmFwP49M0tfefiWA0WmoKGRKlmCXcAClIICbgdtNnXQRBsl1vlwp5vf4N3V3cJT9nnysmhABb6SgEZ9AId_Pc64Irw7RoNP2xYG1NeVfBRw28fAVf0XJWMdB0zWMPf0v1heOL9MzrEnSOrrTb2WG2tDu3MQE7hyRT-rDgNtV80jwUCdLq1Efq1ljwAmxHFQosgeY="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vertexaisearch.cloud.google.com/grounding-api-redirect/AUZIYQEBPLwauodSVEh955VWVw1wf8VCsd8Hk1kfmQlWj_N4u3mI5JrEEBhkbSCu6n7JGFBDUhJYtdeQxAh45J_R4wTiXhHz_DG9-5oICzljVFmPGjTdim0fE0a6afwz3K-l7jgqmZJ_HYfLWcPTHZsSO3AXlf-t137-8vtzFkWvaWS4aeRu2-YU1-0h_SDK1bC4bMJW_UXv6hqOzgGFPyDB2hisa0atF07914YW2Dc6K9boVN9KuWl9BUTg2bCj"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vertexaisearch.cloud.google.com/grounding-api-redirect/AUZIYQFX6-z4SGPzLf_ULoRmknEMcHgTHULDsrqCHxJHH6ItLI5D3Ob1oKA0yuG1WON_z1WIpuA1av_HKhq6I39YV-qI23CVqsURL0bSKCTOcVyD4qODQ0C7VZmZHOK9mUxexlroPSYdz3TUurZhK2JVsQWS8yw1dZLlNFz--QSx0yZ8sWHGgRd7svEzxWY5UObAU00vAGEqDnVxjQ6_iIM7EcfVmy4BJ1AL25E6gnn0UhkpsVuIsRTdrzivNlhcCh4pJh8iYRYuQTL0V65EBDljVOAWOL59DuYqc6Atew==" TargetMode="External"/><Relationship Id="rId5" Type="http://schemas.openxmlformats.org/officeDocument/2006/relationships/hyperlink" Target="https://vertexaisearch.cloud.google.com/grounding-api-redirect/AUZIYQGOmFTAEmhyiDrfMLMQxexeUMp_CRIcbo9pePEpHsLHsiNEUB6K9TowwPVGuOepipdMUmimd1z4SwpyvUaZyESPaHGaeWYVJTh3jcFKEiQ2bNqlDXZrmDeWI7xBN5XhJ2c193K3wU8azFgH3PsrZV4lkGRM2pjeNF4gfSNrn0wfgpO9l7k=" TargetMode="External"/><Relationship Id="rId4" Type="http://schemas.openxmlformats.org/officeDocument/2006/relationships/hyperlink" Target="https://vertexaisearch.cloud.google.com/grounding-api-redirect/AUZIYQGKFvJ5HU16PRR_CCkgwsPfvlHRhj47N-DSWjbr_ijyLDVdTCRC_6BDvm9x1WiCReCifyuNo4biWBeKI4ZvW4Zp_6R2WXkvsyv9QQqHXB6SUnLQLs4rtqZf7XKS93lp-LHGNNGODrbbMi98JSs48tN8-771K7rLWrisEFMRhnMfRfF6BPScL9qwN6iWsX0y4LB_H41rT7PUZOb8vH2nEBTqSFguMkmBnIuGdDq_E3m9RD2zDuQ4l4SKpbbkdVdz2mp-Pr8="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vertexaisearch.cloud.google.com/grounding-api-redirect/AUZIYQGOmFTAEmhyiDrfMLMQxexeUMp_CRIcbo9pePEpHsLHsiNEUB6K9TowwPVGuOepipdMUmimd1z4SwpyvUaZyESPaHGaeWYVJTh3jcFKEiQ2bNqlDXZrmDeWI7xBN5XhJ2c193K3wU8azFgH3PsrZV4lkGRM2pjeNF4gfSNrn0wfgpO9l7k="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vertexaisearch.cloud.google.com/grounding-api-redirect/AUZIYQGZVBGLt26ZiogWhHEtUw1sE9FAZ-uuAn2_CCtoxoeJ-Tg4Qpex8Drtd4yWnPmIXKpO-t-OdVY9ZcsAa4IjPlduexfL5dVOhdEy1rrInT1jGf7-ki2OOoyU-8mqr98RYa_kIiU6Z0ro-UgAxhndNwPO4Ym4F4FkeXfItHQhUA==" TargetMode="External"/><Relationship Id="rId5" Type="http://schemas.openxmlformats.org/officeDocument/2006/relationships/hyperlink" Target="https://vertexaisearch.cloud.google.com/grounding-api-redirect/AUZIYQE5uwqB2vYlPVfAChuSFLMYqjTALAABNd7gPTS9hUr_A7ovUwrwfjFRI2_ojVyzd94VGzg9YGWgPZucKEh93pBKDsqyTE4e45KoH_dFr-cTlgh-J7DkXD0Z_dC-AdOEDWY=" TargetMode="External"/><Relationship Id="rId4" Type="http://schemas.openxmlformats.org/officeDocument/2006/relationships/hyperlink" Target="https://vertexaisearch.cloud.google.com/grounding-api-redirect/AUZIYQEZmFwP49M0tfefiWA0WmoKGRKlmCXcAClIICbgdtNnXQRBsl1vlwp5vf4N3V3cJT9nnysmhABb6SgEZ9AId_Pc64Irw7RoNP2xYG1NeVfBRw28fAVf0XJWMdB0zWMPf0v1heOL9MzrEnSOrrTb2WG2tDu3MQE7hyRT-rDgNtV80jwUCdLq1Efq1ljwAmxHFQosgeY="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vertexaisearch.cloud.google.com/grounding-api-redirect/AUZIYQEmpcZlm73PJ2pwIm2fVSuce7Vtifkh04M7yS-kOBxF5VOSG5sXdTY9iupF-z02_83SaszxyXxKHM9K_wdZdJUfPIs_osjKgRwZ3KFB-YephC_6Zo9qqQlorEgN1psMehtog1Q91e6tTUjpc057OuLvwCiINBgBVLwDbjs4D7Gfubxe3RuZQhhgyMB-fP6n2yzhv27LP0vd"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vertexaisearch.cloud.google.com/grounding-api-redirect/AUZIYQGKFvJ5HU16PRR_CCkgwsPfvlHRhj47N-DSWjbr_ijyLDVdTCRC_6BDvm9x1WiCReCifyuNo4biWBeKI4ZvW4Zp_6R2WXkvsyv9QQqHXB6SUnLQLs4rtqZf7XKS93lp-LHGNNGODrbbMi98JSs48tN8-771K7rLWrisEFMRhnMfRfF6BPScL9qwN6iWsX0y4LB_H41rT7PUZOb8vH2nEBTqSFguMkmBnIuGdDq_E3m9RD2zDuQ4l4SKpbbkdVdz2mp-Pr8=" TargetMode="External"/><Relationship Id="rId4" Type="http://schemas.openxmlformats.org/officeDocument/2006/relationships/hyperlink" Target="https://vertexaisearch.cloud.google.com/grounding-api-redirect/AUZIYQFX6-z4SGPzLf_ULoRmknEMcHgTHULDsrqCHxJHH6ItLI5D3Ob1oKA0yuG1WON_z1WIpuA1av_HKhq6I39YV-qI23CVqsURL0bSKCTOcVyD4qODQ0C7VZmZHOK9mUxexlroPSYdz3TUurZhK2JVsQWS8yw1dZLlNFz--QSx0yZ8sWHGgRd7svEzxWY5UObAU00vAGEqDnVxjQ6_iIM7EcfVmy4BJ1AL25E6gnn0UhkpsVuIsRTdrzivNlhcCh4pJh8iYRYuQTL0V65EBDljVOAWOL59DuYqc6Atew=="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vertexaisearch.cloud.google.com/grounding-api-redirect/AUZIYQEBPLwauodSVEh955VWVw1wf8VCsd8Hk1kfmQlWj_N4u3mI5JrEEBhkbSCu6n7JGFBDUhJYtdeQxAh45J_R4wTiXhHz_DG9-5oICzljVFmPGjTdim0fE0a6afwz3K-l7jgqmZJ_HYfLWcPTHZsSO3AXlf-t137-8vtzFkWvaWS4aeRu2-YU1-0h_SDK1bC4bMJW_UXv6hqOzgGFPyDB2hisa0atF07914YW2Dc6K9boVN9KuWl9BUTg2bCj"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vertexaisearch.cloud.google.com/grounding-api-redirect/AUZIYQFX6-z4SGPzLf_ULoRmknEMcHgTHULDsrqCHxJHH6ItLI5D3Ob1oKA0yuG1WON_z1WIpuA1av_HKhq6I39YV-qI23CVqsURL0bSKCTOcVyD4qODQ0C7VZmZHOK9mUxexlroPSYdz3TUurZhK2JVsQWS8yw1dZLlNFz--QSx0yZ8sWHGgRd7svEzxWY5UObAU00vAGEqDnVxjQ6_iIM7EcfVmy4BJ1AL25E6gnn0UhkpsVuIsRTdrzivNlhcCh4pJh8iYRYuQTL0V65EBDljVOAWOL59DuYqc6Atew==" TargetMode="External"/><Relationship Id="rId4" Type="http://schemas.openxmlformats.org/officeDocument/2006/relationships/hyperlink" Target="https://vertexaisearch.cloud.google.com/grounding-api-redirect/AUZIYQGOmFTAEmhyiDrfMLMQxexeUMp_CRIcbo9pePEpHsLHsiNEUB6K9TowwPVGuOepipdMUmimd1z4SwpyvUaZyESPaHGaeWYVJTh3jcFKEiQ2bNqlDXZrmDeWI7xBN5XhJ2c193K3wU8azFgH3PsrZV4lkGRM2pjeNF4gfSNrn0wfgpO9l7k="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vertexaisearch.cloud.google.com/grounding-api-redirect/AUZIYQEBPLwauodSVEh955VWVw1wf8VCsd8Hk1kfmQlWj_N4u3mI5JrEEBhkbSCu6n7JGFBDUhJYtdeQxAh45J_R4wTiXhHz_DG9-5oICzljVFmPGjTdim0fE0a6afwz3K-l7jgqmZJ_HYfLWcPTHZsSO3AXlf-t137-8vtzFkWvaWS4aeRu2-YU1-0h_SDK1bC4bMJW_UXv6hqOzgGFPyDB2hisa0atF07914YW2Dc6K9boVN9KuWl9BUTg2bCj" TargetMode="External"/><Relationship Id="rId7" Type="http://schemas.openxmlformats.org/officeDocument/2006/relationships/hyperlink" Target="https://vertexaisearch.cloud.google.com/grounding-api-redirect/AUZIYQEZmFwP49M0tfefiWA0WmoKGRKlmCXcAClIICbgdtNnXQRBsl1vlwp5vf4N3V3cJT9nnysmhABb6SgEZ9AId_Pc64Irw7RoNP2xYG1NeVfBRw28fAVf0XJWMdB0zWMPf0v1heOL9MzrEnSOrrTb2WG2tDu3MQE7hyRT-rDgNtV80jwUCdLq1Efq1ljwAmxHFQosgeY="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vertexaisearch.cloud.google.com/grounding-api-redirect/AUZIYQFX6-z4SGPzLf_ULoRmknEMcHgTHULDsrqCHxJHH6ItLI5D3Ob1oKA0yuG1WON_z1WIpuA1av_HKhq6I39YV-qI23CVqsURL0bSKCTOcVyD4qODQ0C7VZmZHOK9mUxexlroPSYdz3TUurZhK2JVsQWS8yw1dZLlNFz--QSx0yZ8sWHGgRd7svEzxWY5UObAU00vAGEqDnVxjQ6_iIM7EcfVmy4BJ1AL25E6gnn0UhkpsVuIsRTdrzivNlhcCh4pJh8iYRYuQTL0V65EBDljVOAWOL59DuYqc6Atew==" TargetMode="External"/><Relationship Id="rId5" Type="http://schemas.openxmlformats.org/officeDocument/2006/relationships/hyperlink" Target="https://vertexaisearch.cloud.google.com/grounding-api-redirect/AUZIYQEbLK2T881ZVSEB0kpTufeTeNvAji76aclcpd_eFerNIv6n7qF4QycepKmcBz45hy7LmJEWJ4tOzwRN1jAzvt7YGr6QCxJucDPdD6ydxdjjB4zoOIXyb5Q2S-q4pE_rCZjBW0rjZlooiAvnhAsN0E6LGbTA8T4WdWlXol1htsAbMeURcg8pkmPNKzRcTkl0cGvzzIaa2_v_9w==" TargetMode="External"/><Relationship Id="rId4" Type="http://schemas.openxmlformats.org/officeDocument/2006/relationships/hyperlink" Target="https://vertexaisearch.cloud.google.com/grounding-api-redirect/AUZIYQE5uwqB2vYlPVfAChuSFLMYqjTALAABNd7gPTS9hUr_A7ovUwrwfjFRI2_ojVyzd94VGzg9YGWgPZucKEh93pBKDsqyTE4e45KoH_dFr-cTlgh-J7DkXD0Z_dC-AdOEDWY="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vertexaisearch.cloud.google.com/grounding-api-redirect/AUZIYQGOmFTAEmhyiDrfMLMQxexeUMp_CRIcbo9pePEpHsLHsiNEUB6K9TowwPVGuOepipdMUmimd1z4SwpyvUaZyESPaHGaeWYVJTh3jcFKEiQ2bNqlDXZrmDeWI7xBN5XhJ2c193K3wU8azFgH3PsrZV4lkGRM2pjeNF4gfSNrn0wfgpO9l7k="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vertexaisearch.cloud.google.com/grounding-api-redirect/AUZIYQE5uwqB2vYlPVfAChuSFLMYqjTALAABNd7gPTS9hUr_A7ovUwrwfjFRI2_ojVyzd94VGzg9YGWgPZucKEh93pBKDsqyTE4e45KoH_dFr-cTlgh-J7DkXD0Z_dC-AdOEDWY="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4988" y="877888"/>
            <a:ext cx="3159125" cy="2370137"/>
          </a:xfrm>
        </p:spPr>
        <p:txBody>
          <a:bodyPr/>
          <a:lstStyle/>
          <a:p>
            <a:endParaRPr lang="en-US" dirty="0"/>
          </a:p>
        </p:txBody>
      </p:sp>
      <p:sp>
        <p:nvSpPr>
          <p:cNvPr id="3" name="Notes Placeholder 2"/>
          <p:cNvSpPr>
            <a:spLocks noGrp="1"/>
          </p:cNvSpPr>
          <p:nvPr>
            <p:ph type="body" idx="1"/>
          </p:nvPr>
        </p:nvSpPr>
        <p:spPr/>
        <p:txBody>
          <a:bodyPr/>
          <a:lstStyle/>
          <a:p>
            <a:r>
              <a:rPr lang="en-US" sz="2800" dirty="0"/>
              <a:t>Welcome everyone. Thanks for participating in this learning session and coming out to enjoy the Lavender Festival.</a:t>
            </a:r>
          </a:p>
          <a:p>
            <a:endParaRPr lang="en-US" sz="2800" dirty="0"/>
          </a:p>
          <a:p>
            <a:r>
              <a:rPr lang="en-US" sz="2800" dirty="0"/>
              <a:t>UCOR is proud to be one of the Event Sponsors again this year supporting recycling initiatives.</a:t>
            </a:r>
          </a:p>
        </p:txBody>
      </p:sp>
      <p:sp>
        <p:nvSpPr>
          <p:cNvPr id="4" name="Slide Number Placeholder 3"/>
          <p:cNvSpPr>
            <a:spLocks noGrp="1"/>
          </p:cNvSpPr>
          <p:nvPr>
            <p:ph type="sldNum" sz="quarter" idx="10"/>
          </p:nvPr>
        </p:nvSpPr>
        <p:spPr/>
        <p:txBody>
          <a:bodyPr/>
          <a:lstStyle/>
          <a:p>
            <a:fld id="{77542409-6A04-4DC6-AC3A-D3758287A8F2}" type="slidenum">
              <a:rPr lang="en-US" smtClean="0"/>
              <a:t>1</a:t>
            </a:fld>
            <a:endParaRPr lang="en-US" dirty="0"/>
          </a:p>
        </p:txBody>
      </p:sp>
    </p:spTree>
    <p:extLst>
      <p:ext uri="{BB962C8B-B14F-4D97-AF65-F5344CB8AC3E}">
        <p14:creationId xmlns:p14="http://schemas.microsoft.com/office/powerpoint/2010/main" val="3300829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800" dirty="0"/>
              <a:t>Hopefully you are familiar with some of these. </a:t>
            </a:r>
          </a:p>
          <a:p>
            <a:endParaRPr lang="en-US" sz="1800" dirty="0"/>
          </a:p>
          <a:p>
            <a:r>
              <a:rPr lang="en-US" sz="1800" dirty="0"/>
              <a:t>These are all logos for programs or initiatives that promote resource conservation and reduce environmental impacts from the products and services we buy. </a:t>
            </a:r>
          </a:p>
          <a:p>
            <a:endParaRPr lang="en-US" sz="1800" dirty="0"/>
          </a:p>
          <a:p>
            <a:r>
              <a:rPr lang="en-US" sz="1800" dirty="0"/>
              <a:t>Most of the programs have websites where we can access to fine information to become more knowledgeable and eco-friendly consumers.</a:t>
            </a:r>
          </a:p>
        </p:txBody>
      </p:sp>
      <p:sp>
        <p:nvSpPr>
          <p:cNvPr id="4" name="Slide Number Placeholder 3"/>
          <p:cNvSpPr>
            <a:spLocks noGrp="1"/>
          </p:cNvSpPr>
          <p:nvPr>
            <p:ph type="sldNum" sz="quarter" idx="5"/>
          </p:nvPr>
        </p:nvSpPr>
        <p:spPr/>
        <p:txBody>
          <a:bodyPr/>
          <a:lstStyle/>
          <a:p>
            <a:fld id="{77542409-6A04-4DC6-AC3A-D3758287A8F2}" type="slidenum">
              <a:rPr lang="en-US" smtClean="0"/>
              <a:t>10</a:t>
            </a:fld>
            <a:endParaRPr lang="en-US" dirty="0"/>
          </a:p>
        </p:txBody>
      </p:sp>
    </p:spTree>
    <p:extLst>
      <p:ext uri="{BB962C8B-B14F-4D97-AF65-F5344CB8AC3E}">
        <p14:creationId xmlns:p14="http://schemas.microsoft.com/office/powerpoint/2010/main" val="961721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dirty="0"/>
              <a:t>Let’s get a little interaction going and test your understanding of what we know about recycling. [Source Waste Management Recycling 101]</a:t>
            </a:r>
          </a:p>
          <a:p>
            <a:r>
              <a:rPr lang="en-US" sz="1200" dirty="0"/>
              <a:t>Answer key is provided as the last slide.</a:t>
            </a:r>
          </a:p>
          <a:p>
            <a:r>
              <a:rPr lang="en-US" sz="1200" b="1" kern="1200" dirty="0">
                <a:solidFill>
                  <a:schemeClr val="tx1"/>
                </a:solidFill>
                <a:effectLst/>
                <a:latin typeface="+mn-lt"/>
                <a:ea typeface="+mn-ea"/>
                <a:cs typeface="+mn-cs"/>
              </a:rPr>
              <a:t>FALSE: Research shows convenience and commitment are required to maximum recycling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REALITY: only in some cases. This takes some learning (we will cover this later in this presentation) but predominantly we recycle Type 1 and Type 2.</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REALITY: Containers should be clean, but do not have to be spotless.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FALSE: Non-recyclable items are not accepted curbside and they can contaminate the recyclables. Recyclables with the greatest impact are plastic bottles, cans, paper, and cardboard.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REALITY: If its not plastic bottles, cans, paper, or cardboard, it probably does not belong in your curbside recycling. Seel other alternatives.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Most recycling facilities no longer process glass.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11</a:t>
            </a:fld>
            <a:endParaRPr lang="en-US" dirty="0"/>
          </a:p>
        </p:txBody>
      </p:sp>
    </p:spTree>
    <p:extLst>
      <p:ext uri="{BB962C8B-B14F-4D97-AF65-F5344CB8AC3E}">
        <p14:creationId xmlns:p14="http://schemas.microsoft.com/office/powerpoint/2010/main" val="3416981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indent="-171450">
              <a:spcBef>
                <a:spcPts val="600"/>
              </a:spcBef>
              <a:spcAft>
                <a:spcPts val="600"/>
              </a:spcAft>
              <a:buFont typeface="Arial" panose="020B0604020202020204" pitchFamily="34" charset="0"/>
              <a:buChar char="•"/>
            </a:pPr>
            <a:r>
              <a:rPr lang="en-US" sz="1200" b="0" i="1" dirty="0">
                <a:effectLst/>
                <a:latin typeface="-apple-system"/>
              </a:rPr>
              <a:t>Disclaimer: I used Artificial Intelligence (AI) to generate some of the content for this presentation so, no promises that all information is entirely accurate.</a:t>
            </a:r>
          </a:p>
          <a:p>
            <a:pPr marL="171450" indent="-171450">
              <a:spcBef>
                <a:spcPts val="600"/>
              </a:spcBef>
              <a:spcAft>
                <a:spcPts val="600"/>
              </a:spcAft>
              <a:buFont typeface="Arial" panose="020B0604020202020204" pitchFamily="34" charset="0"/>
              <a:buChar char="•"/>
            </a:pPr>
            <a:r>
              <a:rPr lang="en-US" sz="1200" b="0" i="1" dirty="0">
                <a:effectLst/>
                <a:latin typeface="-apple-system"/>
              </a:rPr>
              <a:t>"We often hear 'Reduce, Reuse, Recycle' said all as one word, but they are actually listed in order of importance! Recycling is fantastic, but it requires energy and transportation. The absolute best thing we can do is to first reduce the amount of trash we bring into our homes, and then reuse what we can. Let's look at how we can apply these three steps right here in our neighborhoods.“</a:t>
            </a:r>
          </a:p>
          <a:p>
            <a:pPr marL="171450" indent="-171450">
              <a:spcBef>
                <a:spcPts val="600"/>
              </a:spcBef>
              <a:spcAft>
                <a:spcPts val="600"/>
              </a:spcAft>
              <a:buFont typeface="Arial" panose="020B0604020202020204" pitchFamily="34" charset="0"/>
              <a:buChar char="•"/>
            </a:pPr>
            <a:r>
              <a:rPr lang="en-US" sz="1200" b="0" i="1" dirty="0">
                <a:effectLst/>
                <a:latin typeface="-apple-system"/>
              </a:rPr>
              <a:t>Sometimes the 3 Rs can be integrated, take for example the journey of a plastic water bottle. First use can be a waste or consider that we drink the water, then we refill it; eventually recycle it instead of disposing as waste so it can get mettled down and reused.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If you travel or venture out into your communities or your places of business, be aware of how potential waste is being managed. Or when at airports or in other Cities, States, and Countries, observe how or if the 3 Rs are being applied. Observe, Learn, Adopt, and Advocate principles that can have a positive impact on our communities.</a:t>
            </a:r>
          </a:p>
        </p:txBody>
      </p:sp>
      <p:sp>
        <p:nvSpPr>
          <p:cNvPr id="4" name="Slide Number Placeholder 3"/>
          <p:cNvSpPr>
            <a:spLocks noGrp="1"/>
          </p:cNvSpPr>
          <p:nvPr>
            <p:ph type="sldNum" sz="quarter" idx="5"/>
          </p:nvPr>
        </p:nvSpPr>
        <p:spPr/>
        <p:txBody>
          <a:bodyPr/>
          <a:lstStyle/>
          <a:p>
            <a:fld id="{77542409-6A04-4DC6-AC3A-D3758287A8F2}" type="slidenum">
              <a:rPr lang="en-US" smtClean="0"/>
              <a:t>12</a:t>
            </a:fld>
            <a:endParaRPr lang="en-US" dirty="0"/>
          </a:p>
        </p:txBody>
      </p:sp>
    </p:spTree>
    <p:extLst>
      <p:ext uri="{BB962C8B-B14F-4D97-AF65-F5344CB8AC3E}">
        <p14:creationId xmlns:p14="http://schemas.microsoft.com/office/powerpoint/2010/main" val="4060176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b="0" i="1" dirty="0">
                <a:effectLst/>
                <a:latin typeface="-apple-system"/>
              </a:rPr>
              <a:t>"Reducing starts at the grocery store. When you shop at Food City, Kroger, Publix or our wonderful local farmers markets, bring your own bags. Simply choosing products with less packaging makes a massive difference. Think about this: if every resident in the County you live in used just one less plastic water bottle a week, we could keep millions of bottles out of our local waste stream every single year.“</a:t>
            </a:r>
          </a:p>
          <a:p>
            <a:endParaRPr lang="en-US" sz="1400" b="0" i="1" dirty="0">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[Oak Ridge Farmer’s Market 281 Broadway Avenue, 8 am to noon]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[1001 Ebenezer Rd, Knoxville Tuesdays 3 to 6 pm]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[Market Square Wed. 10 to 1; Sat. 9 to 1 pm]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[Dixie Lee Farmer’s Market, Farragut 9 am to noon]</a:t>
            </a:r>
          </a:p>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13</a:t>
            </a:fld>
            <a:endParaRPr lang="en-US" dirty="0"/>
          </a:p>
        </p:txBody>
      </p:sp>
    </p:spTree>
    <p:extLst>
      <p:ext uri="{BB962C8B-B14F-4D97-AF65-F5344CB8AC3E}">
        <p14:creationId xmlns:p14="http://schemas.microsoft.com/office/powerpoint/2010/main" val="3348943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800" b="0" i="1" dirty="0">
                <a:effectLst/>
                <a:latin typeface="-apple-system"/>
              </a:rPr>
              <a:t>"Before throwing something away, ask: 'Can someone else use this?' or 'Can I use this differently?' We have incredible local networks like KARM and Goodwill that make donating easy.</a:t>
            </a:r>
            <a:r>
              <a:rPr lang="en-US" sz="1800" b="0" i="1" u="none" strike="noStrike" baseline="30000" dirty="0">
                <a:solidFill>
                  <a:srgbClr val="1976D2"/>
                </a:solidFill>
                <a:effectLst/>
                <a:latin typeface="-apple-system"/>
                <a:hlinkClick r:id="rId3"/>
              </a:rPr>
              <a:t>[1]</a:t>
            </a:r>
            <a:r>
              <a:rPr lang="en-US" sz="1800" b="0" i="1" u="none" strike="noStrike" baseline="30000" dirty="0">
                <a:solidFill>
                  <a:srgbClr val="1976D2"/>
                </a:solidFill>
                <a:effectLst/>
                <a:latin typeface="-apple-system"/>
                <a:hlinkClick r:id="rId4"/>
              </a:rPr>
              <a:t>[2]</a:t>
            </a:r>
            <a:r>
              <a:rPr lang="en-US" sz="1800" b="0" i="1" dirty="0">
                <a:effectLst/>
                <a:latin typeface="-apple-system"/>
              </a:rPr>
              <a:t> Upcycling is also a fun way to save money. Have a garage sale or you can sell your stuff on Facebook Marketplace or XXX. Old glass pasta sauce jars make excellent storage for dry goods, and those old cotton t-shirts can easily replace paper towels for household cleaning.“</a:t>
            </a:r>
          </a:p>
        </p:txBody>
      </p:sp>
      <p:sp>
        <p:nvSpPr>
          <p:cNvPr id="4" name="Slide Number Placeholder 3"/>
          <p:cNvSpPr>
            <a:spLocks noGrp="1"/>
          </p:cNvSpPr>
          <p:nvPr>
            <p:ph type="sldNum" sz="quarter" idx="5"/>
          </p:nvPr>
        </p:nvSpPr>
        <p:spPr/>
        <p:txBody>
          <a:bodyPr/>
          <a:lstStyle/>
          <a:p>
            <a:fld id="{77542409-6A04-4DC6-AC3A-D3758287A8F2}" type="slidenum">
              <a:rPr lang="en-US" smtClean="0"/>
              <a:t>14</a:t>
            </a:fld>
            <a:endParaRPr lang="en-US" dirty="0"/>
          </a:p>
        </p:txBody>
      </p:sp>
    </p:spTree>
    <p:extLst>
      <p:ext uri="{BB962C8B-B14F-4D97-AF65-F5344CB8AC3E}">
        <p14:creationId xmlns:p14="http://schemas.microsoft.com/office/powerpoint/2010/main" val="87453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800" b="1" i="1" dirty="0">
                <a:effectLst/>
                <a:latin typeface="-apple-system"/>
              </a:rPr>
              <a:t>"Now let's talk about Recycling. </a:t>
            </a:r>
            <a:r>
              <a:rPr lang="en-US" sz="1800" b="0" i="1" dirty="0">
                <a:effectLst/>
                <a:latin typeface="-apple-system"/>
              </a:rPr>
              <a:t>There are three golden rules: </a:t>
            </a:r>
          </a:p>
          <a:p>
            <a:r>
              <a:rPr lang="en-US" sz="1800" b="1" i="1" dirty="0">
                <a:effectLst/>
                <a:latin typeface="-apple-system"/>
              </a:rPr>
              <a:t>Keep it clean, keep it dry, and keep it loose! </a:t>
            </a:r>
          </a:p>
          <a:p>
            <a:r>
              <a:rPr lang="en-US" sz="1800" b="0" i="1" dirty="0">
                <a:effectLst/>
                <a:latin typeface="-apple-system"/>
              </a:rPr>
              <a:t>One of the biggest mistakes people make is putting their recycling inside a plastic garbage bag.</a:t>
            </a:r>
            <a:r>
              <a:rPr lang="en-US" sz="1800" b="0" i="1" u="none" strike="noStrike" baseline="30000" dirty="0">
                <a:solidFill>
                  <a:srgbClr val="1976D2"/>
                </a:solidFill>
                <a:effectLst/>
                <a:latin typeface="-apple-system"/>
                <a:hlinkClick r:id="rId3"/>
              </a:rPr>
              <a:t>[4]</a:t>
            </a:r>
            <a:r>
              <a:rPr lang="en-US" sz="1800" b="0" i="1" u="none" strike="noStrike" baseline="30000" dirty="0">
                <a:solidFill>
                  <a:srgbClr val="1976D2"/>
                </a:solidFill>
                <a:effectLst/>
                <a:latin typeface="-apple-system"/>
                <a:hlinkClick r:id="rId4"/>
              </a:rPr>
              <a:t>[5]</a:t>
            </a:r>
            <a:r>
              <a:rPr lang="en-US" sz="1800" b="0" i="1" dirty="0">
                <a:effectLst/>
                <a:latin typeface="-apple-system"/>
              </a:rPr>
              <a:t> When those bags arrive at the sorting facility, workers often have to throw the entire bag into the trash because they don't have time to tear them open,</a:t>
            </a:r>
            <a:r>
              <a:rPr lang="en-US" sz="1800" b="0" i="1" u="none" strike="noStrike" baseline="30000" dirty="0">
                <a:solidFill>
                  <a:srgbClr val="1976D2"/>
                </a:solidFill>
                <a:effectLst/>
                <a:latin typeface="-apple-system"/>
                <a:hlinkClick r:id="rId3"/>
              </a:rPr>
              <a:t>[4]</a:t>
            </a:r>
            <a:r>
              <a:rPr lang="en-US" sz="1800" b="0" i="1" u="none" strike="noStrike" baseline="30000" dirty="0">
                <a:solidFill>
                  <a:srgbClr val="1976D2"/>
                </a:solidFill>
                <a:effectLst/>
                <a:latin typeface="-apple-system"/>
                <a:hlinkClick r:id="rId5"/>
              </a:rPr>
              <a:t>[3]</a:t>
            </a:r>
            <a:r>
              <a:rPr lang="en-US" sz="1800" b="0" i="1" dirty="0">
                <a:effectLst/>
                <a:latin typeface="-apple-system"/>
              </a:rPr>
              <a:t> and plastic bags tangle up the sorting gears.</a:t>
            </a:r>
            <a:r>
              <a:rPr lang="en-US" sz="1800" b="0" i="1" u="none" strike="noStrike" baseline="30000" dirty="0">
                <a:solidFill>
                  <a:srgbClr val="1976D2"/>
                </a:solidFill>
                <a:effectLst/>
                <a:latin typeface="-apple-system"/>
                <a:hlinkClick r:id="rId6"/>
              </a:rPr>
              <a:t>[1]</a:t>
            </a:r>
            <a:r>
              <a:rPr lang="en-US" sz="1800" b="0" i="1" u="none" strike="noStrike" baseline="30000" dirty="0">
                <a:solidFill>
                  <a:srgbClr val="1976D2"/>
                </a:solidFill>
                <a:effectLst/>
                <a:latin typeface="-apple-system"/>
                <a:hlinkClick r:id="rId4"/>
              </a:rPr>
              <a:t>[5]</a:t>
            </a:r>
            <a:r>
              <a:rPr lang="en-US" sz="1800" b="0" i="1" dirty="0">
                <a:effectLst/>
                <a:latin typeface="-apple-system"/>
              </a:rPr>
              <a:t> </a:t>
            </a:r>
          </a:p>
          <a:p>
            <a:endParaRPr lang="en-US" sz="1800" b="0" i="1" dirty="0">
              <a:effectLst/>
              <a:latin typeface="-apple-system"/>
            </a:endParaRPr>
          </a:p>
          <a:p>
            <a:r>
              <a:rPr lang="en-US" sz="1800" b="0" i="1" dirty="0">
                <a:effectLst/>
                <a:latin typeface="-apple-system"/>
              </a:rPr>
              <a:t>Always dump your recyclables loose into the collection bins.“</a:t>
            </a:r>
          </a:p>
          <a:p>
            <a:endParaRPr lang="en-US" sz="2400" b="0" i="1" dirty="0">
              <a:effectLst/>
              <a:latin typeface="-apple-system"/>
            </a:endParaRPr>
          </a:p>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15</a:t>
            </a:fld>
            <a:endParaRPr lang="en-US" dirty="0"/>
          </a:p>
        </p:txBody>
      </p:sp>
    </p:spTree>
    <p:extLst>
      <p:ext uri="{BB962C8B-B14F-4D97-AF65-F5344CB8AC3E}">
        <p14:creationId xmlns:p14="http://schemas.microsoft.com/office/powerpoint/2010/main" val="1101412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800" dirty="0"/>
              <a:t>The number inside the triangle is a Resin Identification Code (RIC), indicating the type of plastic, not necessarily its recyclability </a:t>
            </a:r>
          </a:p>
          <a:p>
            <a:endParaRPr lang="en-US" sz="2800" dirty="0"/>
          </a:p>
          <a:p>
            <a:r>
              <a:rPr lang="en-US" sz="2800" dirty="0"/>
              <a:t>Plastics #1 (PET) and #2 (HDPE) are the most commonly accepted for recycling.</a:t>
            </a:r>
          </a:p>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16</a:t>
            </a:fld>
            <a:endParaRPr lang="en-US" dirty="0"/>
          </a:p>
        </p:txBody>
      </p:sp>
    </p:spTree>
    <p:extLst>
      <p:ext uri="{BB962C8B-B14F-4D97-AF65-F5344CB8AC3E}">
        <p14:creationId xmlns:p14="http://schemas.microsoft.com/office/powerpoint/2010/main" val="32903129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000" dirty="0"/>
              <a:t>Key Points</a:t>
            </a:r>
          </a:p>
          <a:p>
            <a:r>
              <a:rPr lang="en-US" sz="2000" dirty="0"/>
              <a:t>Plastics #3–#6 are more challenging to recycle, and #7 is a catch-all category that is rarely recyclable.</a:t>
            </a:r>
          </a:p>
          <a:p>
            <a:r>
              <a:rPr lang="en-US" sz="2000" dirty="0"/>
              <a:t>Understanding these codes helps in safe usage, proper recycling, and reducing environmental impact.</a:t>
            </a:r>
          </a:p>
          <a:p>
            <a:r>
              <a:rPr lang="en-US" sz="2000" dirty="0"/>
              <a:t>By recognizing these types, consumers can make informed choices about reuse, disposal, and recycling of plastic products.</a:t>
            </a:r>
          </a:p>
        </p:txBody>
      </p:sp>
      <p:sp>
        <p:nvSpPr>
          <p:cNvPr id="4" name="Slide Number Placeholder 3"/>
          <p:cNvSpPr>
            <a:spLocks noGrp="1"/>
          </p:cNvSpPr>
          <p:nvPr>
            <p:ph type="sldNum" sz="quarter" idx="5"/>
          </p:nvPr>
        </p:nvSpPr>
        <p:spPr/>
        <p:txBody>
          <a:bodyPr/>
          <a:lstStyle/>
          <a:p>
            <a:fld id="{77542409-6A04-4DC6-AC3A-D3758287A8F2}" type="slidenum">
              <a:rPr lang="en-US" smtClean="0"/>
              <a:t>17</a:t>
            </a:fld>
            <a:endParaRPr lang="en-US" dirty="0"/>
          </a:p>
        </p:txBody>
      </p:sp>
    </p:spTree>
    <p:extLst>
      <p:ext uri="{BB962C8B-B14F-4D97-AF65-F5344CB8AC3E}">
        <p14:creationId xmlns:p14="http://schemas.microsoft.com/office/powerpoint/2010/main" val="1829247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400" b="0" i="1" dirty="0">
                <a:effectLst/>
                <a:latin typeface="-apple-system"/>
              </a:rPr>
              <a:t>"</a:t>
            </a:r>
            <a:r>
              <a:rPr lang="en-US" sz="1800" b="0" i="1" dirty="0">
                <a:effectLst/>
                <a:latin typeface="-apple-system"/>
              </a:rPr>
              <a:t>Now, looking at our Anderson County neighbors! Anderson County operates several convenience centers, including Glen Alpine, Wolf Valley, and Green Valley,</a:t>
            </a:r>
            <a:r>
              <a:rPr lang="en-US" sz="1800" b="0" i="1" u="none" strike="noStrike" baseline="30000" dirty="0">
                <a:solidFill>
                  <a:srgbClr val="1976D2"/>
                </a:solidFill>
                <a:effectLst/>
                <a:latin typeface="-apple-system"/>
                <a:hlinkClick r:id="rId3"/>
              </a:rPr>
              <a:t>[3]</a:t>
            </a:r>
            <a:r>
              <a:rPr lang="en-US" sz="1800" b="0" i="1" dirty="0">
                <a:effectLst/>
                <a:latin typeface="-apple-system"/>
              </a:rPr>
              <a:t> which feature single-stream compactors.</a:t>
            </a:r>
            <a:r>
              <a:rPr lang="en-US" sz="1800" b="0" i="1" u="none" strike="noStrike" baseline="30000" dirty="0">
                <a:solidFill>
                  <a:srgbClr val="1976D2"/>
                </a:solidFill>
                <a:effectLst/>
                <a:latin typeface="-apple-system"/>
                <a:hlinkClick r:id="rId3"/>
              </a:rPr>
              <a:t>[3]</a:t>
            </a:r>
            <a:r>
              <a:rPr lang="en-US" sz="1800" b="0" i="1" dirty="0">
                <a:effectLst/>
                <a:latin typeface="-apple-system"/>
              </a:rPr>
              <a:t> This means you can mix your paper, cardboard, metal cans, and plastic containers #1–7 together.</a:t>
            </a:r>
            <a:r>
              <a:rPr lang="en-US" sz="1800" b="0" i="1" u="none" strike="noStrike" baseline="30000" dirty="0">
                <a:solidFill>
                  <a:srgbClr val="1976D2"/>
                </a:solidFill>
                <a:effectLst/>
                <a:latin typeface="-apple-system"/>
                <a:hlinkClick r:id="rId3"/>
              </a:rPr>
              <a:t>[3]</a:t>
            </a:r>
            <a:r>
              <a:rPr lang="en-US" sz="1800" b="0" i="1" dirty="0">
                <a:effectLst/>
                <a:latin typeface="-apple-system"/>
              </a:rPr>
              <a:t> However, please note that </a:t>
            </a:r>
            <a:r>
              <a:rPr lang="en-US" sz="1800" b="1" i="1" dirty="0">
                <a:effectLst/>
                <a:latin typeface="-apple-system"/>
              </a:rPr>
              <a:t>glass is not currently accepted for recycling in Anderson County.</a:t>
            </a:r>
            <a:r>
              <a:rPr lang="en-US" sz="1800" b="0" i="1" dirty="0">
                <a:effectLst/>
                <a:latin typeface="-apple-system"/>
              </a:rPr>
              <a:t> Because of regional market shifts and sorting safety concerns,</a:t>
            </a:r>
            <a:r>
              <a:rPr lang="en-US" sz="1800" b="0" i="1" u="none" strike="noStrike" baseline="30000" dirty="0">
                <a:solidFill>
                  <a:srgbClr val="1976D2"/>
                </a:solidFill>
                <a:effectLst/>
                <a:latin typeface="-apple-system"/>
                <a:hlinkClick r:id="rId3"/>
              </a:rPr>
              <a:t>[3]</a:t>
            </a:r>
            <a:r>
              <a:rPr lang="en-US" sz="1800" b="0" i="1" dirty="0">
                <a:effectLst/>
                <a:latin typeface="-apple-system"/>
              </a:rPr>
              <a:t> glass must go in the regular trash here,</a:t>
            </a:r>
            <a:r>
              <a:rPr lang="en-US" sz="1800" b="0" i="1" u="none" strike="noStrike" baseline="30000" dirty="0">
                <a:solidFill>
                  <a:srgbClr val="1976D2"/>
                </a:solidFill>
                <a:effectLst/>
                <a:latin typeface="-apple-system"/>
                <a:hlinkClick r:id="rId4"/>
              </a:rPr>
              <a:t>[2]</a:t>
            </a:r>
            <a:r>
              <a:rPr lang="en-US" sz="1800" b="0" i="1" dirty="0">
                <a:effectLst/>
                <a:latin typeface="-apple-system"/>
              </a:rPr>
              <a:t> or you can save it for a trip into Knox County's drop-off centers.</a:t>
            </a:r>
            <a:r>
              <a:rPr lang="en-US" sz="1800" b="0" i="1" u="none" strike="noStrike" baseline="30000" dirty="0">
                <a:solidFill>
                  <a:srgbClr val="1976D2"/>
                </a:solidFill>
                <a:effectLst/>
                <a:latin typeface="-apple-system"/>
                <a:hlinkClick r:id="rId5"/>
              </a:rPr>
              <a:t>[7]</a:t>
            </a:r>
            <a:r>
              <a:rPr lang="en-US" sz="1800" b="0" i="1" u="none" strike="noStrike" baseline="30000" dirty="0">
                <a:solidFill>
                  <a:srgbClr val="1976D2"/>
                </a:solidFill>
                <a:effectLst/>
                <a:latin typeface="-apple-system"/>
                <a:hlinkClick r:id="rId6"/>
              </a:rPr>
              <a:t>[9]</a:t>
            </a:r>
            <a:r>
              <a:rPr lang="en-US" sz="1800" b="0" i="1" dirty="0">
                <a:effectLst/>
                <a:latin typeface="-apple-system"/>
              </a:rPr>
              <a:t> For Oak Ridge residents, you have local curbside service or access to the Warehouse Road center.“</a:t>
            </a:r>
          </a:p>
        </p:txBody>
      </p:sp>
      <p:sp>
        <p:nvSpPr>
          <p:cNvPr id="4" name="Slide Number Placeholder 3"/>
          <p:cNvSpPr>
            <a:spLocks noGrp="1"/>
          </p:cNvSpPr>
          <p:nvPr>
            <p:ph type="sldNum" sz="quarter" idx="5"/>
          </p:nvPr>
        </p:nvSpPr>
        <p:spPr/>
        <p:txBody>
          <a:bodyPr/>
          <a:lstStyle/>
          <a:p>
            <a:fld id="{77542409-6A04-4DC6-AC3A-D3758287A8F2}" type="slidenum">
              <a:rPr lang="en-US" smtClean="0"/>
              <a:t>18</a:t>
            </a:fld>
            <a:endParaRPr lang="en-US" dirty="0"/>
          </a:p>
        </p:txBody>
      </p:sp>
    </p:spTree>
    <p:extLst>
      <p:ext uri="{BB962C8B-B14F-4D97-AF65-F5344CB8AC3E}">
        <p14:creationId xmlns:p14="http://schemas.microsoft.com/office/powerpoint/2010/main" val="1314324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1" dirty="0">
                <a:effectLst/>
                <a:latin typeface="-apple-system"/>
              </a:rPr>
              <a:t>"For our Knox County residents, where you live dictates how you recycle.</a:t>
            </a:r>
            <a:r>
              <a:rPr lang="en-US" sz="1800" b="0" i="1" u="none" strike="noStrike" baseline="30000" dirty="0">
                <a:solidFill>
                  <a:srgbClr val="1976D2"/>
                </a:solidFill>
                <a:effectLst/>
                <a:latin typeface="-apple-system"/>
                <a:hlinkClick r:id="rId3"/>
              </a:rPr>
              <a:t>[6]</a:t>
            </a:r>
            <a:r>
              <a:rPr lang="en-US" sz="1800" b="0" i="1" dirty="0">
                <a:effectLst/>
                <a:latin typeface="-apple-system"/>
              </a:rPr>
              <a:t> If you are in the City limits, you can opt-in to curbside recycling.</a:t>
            </a:r>
            <a:r>
              <a:rPr lang="en-US" sz="1800" b="0" i="1" u="none" strike="noStrike" baseline="30000" dirty="0">
                <a:solidFill>
                  <a:srgbClr val="1976D2"/>
                </a:solidFill>
                <a:effectLst/>
                <a:latin typeface="-apple-system"/>
                <a:hlinkClick r:id="rId4"/>
              </a:rPr>
              <a:t>[1]</a:t>
            </a:r>
            <a:r>
              <a:rPr lang="en-US" sz="1800" b="0" i="1" u="none" strike="noStrike" baseline="30000" dirty="0">
                <a:solidFill>
                  <a:srgbClr val="1976D2"/>
                </a:solidFill>
                <a:effectLst/>
                <a:latin typeface="-apple-system"/>
                <a:hlinkClick r:id="rId3"/>
              </a:rPr>
              <a:t>[6]</a:t>
            </a:r>
            <a:r>
              <a:rPr lang="en-US" sz="1800" b="0" i="1" dirty="0">
                <a:effectLst/>
                <a:latin typeface="-apple-system"/>
              </a:rPr>
              <a:t> If you are in the County (like Powell, Halls, or Farragut), you can take your recycling to one of the 7 County Convenience Centers.</a:t>
            </a:r>
            <a:r>
              <a:rPr lang="en-US" sz="1800" b="0" i="1" u="none" strike="noStrike" baseline="30000" dirty="0">
                <a:solidFill>
                  <a:srgbClr val="1976D2"/>
                </a:solidFill>
                <a:effectLst/>
                <a:latin typeface="-apple-system"/>
                <a:hlinkClick r:id="rId5"/>
              </a:rPr>
              <a:t>[5]</a:t>
            </a:r>
            <a:r>
              <a:rPr lang="en-US" sz="1800" b="0" i="1" dirty="0">
                <a:effectLst/>
                <a:latin typeface="-apple-system"/>
              </a:rPr>
              <a:t> Here is a very important local tip: </a:t>
            </a:r>
            <a:r>
              <a:rPr lang="en-US" sz="1800" b="1" i="1" dirty="0">
                <a:effectLst/>
                <a:latin typeface="-apple-system"/>
              </a:rPr>
              <a:t>Glass does not go in curbside bins or County centers.</a:t>
            </a:r>
            <a:r>
              <a:rPr lang="en-US" sz="1800" b="0" i="1" dirty="0">
                <a:effectLst/>
                <a:latin typeface="-apple-system"/>
              </a:rPr>
              <a:t> Curbside glass breaks and ruins the paper and cardboard. </a:t>
            </a:r>
            <a:r>
              <a:rPr lang="en-US" sz="1800" b="0" i="1" dirty="0">
                <a:solidFill>
                  <a:srgbClr val="FF0000"/>
                </a:solidFill>
                <a:effectLst/>
                <a:highlight>
                  <a:srgbClr val="FFFF00"/>
                </a:highlight>
                <a:latin typeface="-apple-system"/>
              </a:rPr>
              <a:t>If you want to recycle glass, please bring it to one of the four City of Knoxville Drop-Off Centers, like the ones at Cedar Bluff or Pleasant Ridge</a:t>
            </a:r>
            <a:r>
              <a:rPr lang="en-US" sz="1800" b="0" i="1" dirty="0">
                <a:solidFill>
                  <a:srgbClr val="FF0000"/>
                </a:solidFill>
                <a:effectLst/>
                <a:latin typeface="-apple-system"/>
              </a:rPr>
              <a:t>.“</a:t>
            </a:r>
          </a:p>
        </p:txBody>
      </p:sp>
      <p:sp>
        <p:nvSpPr>
          <p:cNvPr id="4" name="Slide Number Placeholder 3"/>
          <p:cNvSpPr>
            <a:spLocks noGrp="1"/>
          </p:cNvSpPr>
          <p:nvPr>
            <p:ph type="sldNum" sz="quarter" idx="5"/>
          </p:nvPr>
        </p:nvSpPr>
        <p:spPr/>
        <p:txBody>
          <a:bodyPr/>
          <a:lstStyle/>
          <a:p>
            <a:fld id="{77542409-6A04-4DC6-AC3A-D3758287A8F2}" type="slidenum">
              <a:rPr lang="en-US" smtClean="0"/>
              <a:t>19</a:t>
            </a:fld>
            <a:endParaRPr lang="en-US" dirty="0"/>
          </a:p>
        </p:txBody>
      </p:sp>
    </p:spTree>
    <p:extLst>
      <p:ext uri="{BB962C8B-B14F-4D97-AF65-F5344CB8AC3E}">
        <p14:creationId xmlns:p14="http://schemas.microsoft.com/office/powerpoint/2010/main" val="2667770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800" dirty="0"/>
              <a:t>This learning session focuses on natural resource conservation and waste minimization through Reduce, Reuse, and Recycle.</a:t>
            </a:r>
          </a:p>
        </p:txBody>
      </p:sp>
      <p:sp>
        <p:nvSpPr>
          <p:cNvPr id="4" name="Slide Number Placeholder 3"/>
          <p:cNvSpPr>
            <a:spLocks noGrp="1"/>
          </p:cNvSpPr>
          <p:nvPr>
            <p:ph type="sldNum" sz="quarter" idx="5"/>
          </p:nvPr>
        </p:nvSpPr>
        <p:spPr/>
        <p:txBody>
          <a:bodyPr/>
          <a:lstStyle/>
          <a:p>
            <a:fld id="{77542409-6A04-4DC6-AC3A-D3758287A8F2}" type="slidenum">
              <a:rPr lang="en-US" smtClean="0"/>
              <a:t>2</a:t>
            </a:fld>
            <a:endParaRPr lang="en-US" dirty="0"/>
          </a:p>
        </p:txBody>
      </p:sp>
    </p:spTree>
    <p:extLst>
      <p:ext uri="{BB962C8B-B14F-4D97-AF65-F5344CB8AC3E}">
        <p14:creationId xmlns:p14="http://schemas.microsoft.com/office/powerpoint/2010/main" val="239867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effectLst/>
                <a:latin typeface="-apple-system"/>
              </a:rPr>
              <a:t>"Let’s bust some common recycling myths. Just because an item has a triangle on it doesn't mean it goes in your recycling bin.</a:t>
            </a:r>
            <a:r>
              <a:rPr lang="en-US" sz="2000" b="0" i="1" u="none" strike="noStrike" baseline="30000" dirty="0">
                <a:solidFill>
                  <a:srgbClr val="1976D2"/>
                </a:solidFill>
                <a:effectLst/>
                <a:latin typeface="-apple-system"/>
                <a:hlinkClick r:id="rId3"/>
              </a:rPr>
              <a:t>[4]</a:t>
            </a:r>
            <a:r>
              <a:rPr lang="en-US" sz="2000" b="0" i="1" u="none" strike="noStrike" baseline="30000" dirty="0">
                <a:solidFill>
                  <a:srgbClr val="1976D2"/>
                </a:solidFill>
                <a:effectLst/>
                <a:latin typeface="-apple-system"/>
                <a:hlinkClick r:id="rId4"/>
              </a:rPr>
              <a:t>[3]</a:t>
            </a:r>
            <a:r>
              <a:rPr lang="en-US" sz="2000" b="0" i="1" dirty="0">
                <a:effectLst/>
                <a:latin typeface="-apple-system"/>
              </a:rPr>
              <a:t> Grocery bags, bubble wrap, and plastic wrap cannot go in your household bins—but you can drop them off at grocery stores like Food City, Kroger, or Publix.</a:t>
            </a:r>
            <a:r>
              <a:rPr lang="en-US" sz="2000" b="0" i="1" u="none" strike="noStrike" baseline="30000" dirty="0">
                <a:solidFill>
                  <a:srgbClr val="1976D2"/>
                </a:solidFill>
                <a:effectLst/>
                <a:latin typeface="-apple-system"/>
                <a:hlinkClick r:id="rId5"/>
              </a:rPr>
              <a:t>[1]</a:t>
            </a:r>
            <a:r>
              <a:rPr lang="en-US" sz="2000" b="0" i="1" u="none" strike="noStrike" baseline="30000" dirty="0">
                <a:solidFill>
                  <a:srgbClr val="1976D2"/>
                </a:solidFill>
                <a:effectLst/>
                <a:latin typeface="-apple-system"/>
                <a:hlinkClick r:id="rId4"/>
              </a:rPr>
              <a:t>[3]</a:t>
            </a:r>
            <a:r>
              <a:rPr lang="en-US" sz="2000" b="0" i="1" dirty="0">
                <a:effectLst/>
                <a:latin typeface="-apple-system"/>
              </a:rPr>
              <a:t> Also, grease ruins paper recycling. A clean cardboard box is great, but a greasy pizza box is trash.</a:t>
            </a:r>
            <a:r>
              <a:rPr lang="en-US" sz="2000" b="0" i="1" u="none" strike="noStrike" baseline="30000" dirty="0">
                <a:solidFill>
                  <a:srgbClr val="1976D2"/>
                </a:solidFill>
                <a:effectLst/>
                <a:latin typeface="-apple-system"/>
                <a:hlinkClick r:id="rId3"/>
              </a:rPr>
              <a:t>[4]</a:t>
            </a:r>
            <a:r>
              <a:rPr lang="en-US" sz="2000" b="0" i="1" dirty="0">
                <a:effectLst/>
                <a:latin typeface="-apple-system"/>
              </a:rPr>
              <a:t> When we keep these contaminants out of our bins, our local recycling system runs smoothly and efficiently.“</a:t>
            </a:r>
          </a:p>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20</a:t>
            </a:fld>
            <a:endParaRPr lang="en-US" dirty="0"/>
          </a:p>
        </p:txBody>
      </p:sp>
    </p:spTree>
    <p:extLst>
      <p:ext uri="{BB962C8B-B14F-4D97-AF65-F5344CB8AC3E}">
        <p14:creationId xmlns:p14="http://schemas.microsoft.com/office/powerpoint/2010/main" val="39987590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b="0" i="1" dirty="0">
                <a:effectLst/>
                <a:latin typeface="-apple-system"/>
              </a:rPr>
              <a:t>Household Hazardous Waste (HHW) is any unwanted or spent household product that can easily catch fire (flammable), eat away at or irritate living tissue (corrosive), react violently with water or other chemicals (reactive), or be poisonous to humans and animals (toxic). Usable household products may exhibit hazardous properties, but until they become waste, they are not appropriate for the mobile household hazardous waste program. Before attending a mobile collection event, please review the lists below of acceptable and unacceptable items.</a:t>
            </a:r>
          </a:p>
          <a:p>
            <a:endParaRPr lang="en-US" sz="1200" b="0" i="1" dirty="0">
              <a:effectLst/>
              <a:latin typeface="-apple-system"/>
            </a:endParaRPr>
          </a:p>
          <a:p>
            <a:r>
              <a:rPr lang="en-US" sz="1200" b="0" i="1" dirty="0">
                <a:effectLst/>
                <a:latin typeface="-apple-system"/>
              </a:rPr>
              <a:t>"Some items require special handling.</a:t>
            </a:r>
            <a:r>
              <a:rPr lang="en-US" sz="1200" b="0" i="1" u="none" strike="noStrike" baseline="30000" dirty="0">
                <a:solidFill>
                  <a:srgbClr val="1976D2"/>
                </a:solidFill>
                <a:effectLst/>
                <a:latin typeface="-apple-system"/>
                <a:hlinkClick r:id="rId3"/>
              </a:rPr>
              <a:t>[4]</a:t>
            </a:r>
            <a:r>
              <a:rPr lang="en-US" sz="1200" b="0" i="1" u="none" strike="noStrike" baseline="30000" dirty="0">
                <a:solidFill>
                  <a:srgbClr val="1976D2"/>
                </a:solidFill>
                <a:effectLst/>
                <a:latin typeface="-apple-system"/>
                <a:hlinkClick r:id="rId4"/>
              </a:rPr>
              <a:t>[7]</a:t>
            </a:r>
            <a:r>
              <a:rPr lang="en-US" sz="1200" b="0" i="1" u="none" strike="noStrike" baseline="30000" dirty="0">
                <a:solidFill>
                  <a:srgbClr val="1976D2"/>
                </a:solidFill>
                <a:effectLst/>
                <a:latin typeface="-apple-system"/>
                <a:hlinkClick r:id="rId5"/>
              </a:rPr>
              <a:t>[10]</a:t>
            </a:r>
            <a:r>
              <a:rPr lang="en-US" sz="1200" b="0" i="1" dirty="0">
                <a:effectLst/>
                <a:latin typeface="-apple-system"/>
              </a:rPr>
              <a:t> Electronics, chemicals, batteries, and oil-based paint should never go in your trash or standard recycling bins.</a:t>
            </a:r>
            <a:r>
              <a:rPr lang="en-US" sz="1200" b="0" i="1" u="none" strike="noStrike" baseline="30000" dirty="0">
                <a:solidFill>
                  <a:srgbClr val="1976D2"/>
                </a:solidFill>
                <a:effectLst/>
                <a:latin typeface="-apple-system"/>
                <a:hlinkClick r:id="rId6"/>
              </a:rPr>
              <a:t>[1]</a:t>
            </a:r>
            <a:r>
              <a:rPr lang="en-US" sz="1200" b="0" i="1" u="none" strike="noStrike" baseline="30000" dirty="0">
                <a:solidFill>
                  <a:srgbClr val="1976D2"/>
                </a:solidFill>
                <a:effectLst/>
                <a:latin typeface="-apple-system"/>
                <a:hlinkClick r:id="rId7"/>
              </a:rPr>
              <a:t>[2]</a:t>
            </a:r>
            <a:r>
              <a:rPr lang="en-US" sz="1200" b="0" i="1" dirty="0">
                <a:effectLst/>
                <a:latin typeface="-apple-system"/>
              </a:rPr>
              <a:t> Knox County has a permanent Household Hazardous Waste facility on Elm Street, while Anderson County hosts designated HHW collection days.</a:t>
            </a:r>
            <a:r>
              <a:rPr lang="en-US" sz="1200" b="0" i="1" u="none" strike="noStrike" baseline="30000" dirty="0">
                <a:solidFill>
                  <a:srgbClr val="1976D2"/>
                </a:solidFill>
                <a:effectLst/>
                <a:latin typeface="-apple-system"/>
                <a:hlinkClick r:id="rId4"/>
              </a:rPr>
              <a:t>[7]</a:t>
            </a:r>
            <a:r>
              <a:rPr lang="en-US" sz="1200" b="0" i="1" u="none" strike="noStrike" baseline="30000" dirty="0">
                <a:solidFill>
                  <a:srgbClr val="1976D2"/>
                </a:solidFill>
                <a:effectLst/>
                <a:latin typeface="-apple-system"/>
                <a:hlinkClick r:id="rId5"/>
              </a:rPr>
              <a:t>[10]</a:t>
            </a:r>
            <a:r>
              <a:rPr lang="en-US" sz="1200" b="0" i="1" dirty="0">
                <a:effectLst/>
                <a:latin typeface="-apple-system"/>
              </a:rPr>
              <a:t> Here is a great pro-tip: If you have leftover latex paint (water-based), it isn't actually hazardous! You can mix it with cheap kitty litter or sawdust until it solidifies, and then safely throw it in your regular household trash.“</a:t>
            </a:r>
          </a:p>
          <a:p>
            <a:endParaRPr lang="en-US" sz="1200" b="0" i="1" dirty="0">
              <a:effectLst/>
              <a:latin typeface="-apple-system"/>
            </a:endParaRPr>
          </a:p>
          <a:p>
            <a:r>
              <a:rPr lang="en-US" sz="1200" b="1" dirty="0"/>
              <a:t>I believe the next Collection Event in Oak Ridge at the Public Works Department, 100 Woodbury Lane is September 19, 2026</a:t>
            </a:r>
          </a:p>
        </p:txBody>
      </p:sp>
      <p:sp>
        <p:nvSpPr>
          <p:cNvPr id="4" name="Slide Number Placeholder 3"/>
          <p:cNvSpPr>
            <a:spLocks noGrp="1"/>
          </p:cNvSpPr>
          <p:nvPr>
            <p:ph type="sldNum" sz="quarter" idx="5"/>
          </p:nvPr>
        </p:nvSpPr>
        <p:spPr/>
        <p:txBody>
          <a:bodyPr/>
          <a:lstStyle/>
          <a:p>
            <a:fld id="{77542409-6A04-4DC6-AC3A-D3758287A8F2}" type="slidenum">
              <a:rPr lang="en-US" smtClean="0"/>
              <a:t>21</a:t>
            </a:fld>
            <a:endParaRPr lang="en-US" dirty="0"/>
          </a:p>
        </p:txBody>
      </p:sp>
    </p:spTree>
    <p:extLst>
      <p:ext uri="{BB962C8B-B14F-4D97-AF65-F5344CB8AC3E}">
        <p14:creationId xmlns:p14="http://schemas.microsoft.com/office/powerpoint/2010/main" val="4266370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000" b="0" i="0" u="none" strike="noStrike" baseline="30000" dirty="0">
                <a:solidFill>
                  <a:srgbClr val="1976D2"/>
                </a:solidFill>
                <a:effectLst/>
                <a:latin typeface="-apple-system"/>
                <a:hlinkClick r:id="rId3"/>
              </a:rPr>
              <a:t>[3]</a:t>
            </a:r>
            <a:r>
              <a:rPr lang="en-US" sz="2000" b="0" i="0" dirty="0">
                <a:effectLst/>
                <a:latin typeface="-apple-system"/>
              </a:rPr>
              <a:t> &gt; "Individual actions add up to a massive collective impact. By making small changes in how we reduce, reuse, and recycle, we can keep Knox and Anderson counties beautiful, healthy, and pristine.</a:t>
            </a:r>
            <a:r>
              <a:rPr lang="en-US" sz="2000" b="0" i="0" u="none" strike="noStrike" baseline="30000" dirty="0">
                <a:solidFill>
                  <a:srgbClr val="1976D2"/>
                </a:solidFill>
                <a:effectLst/>
                <a:latin typeface="-apple-system"/>
                <a:hlinkClick r:id="rId4"/>
              </a:rPr>
              <a:t>[7]</a:t>
            </a:r>
            <a:r>
              <a:rPr lang="en-US" sz="2000" b="0" i="0" dirty="0">
                <a:effectLst/>
                <a:latin typeface="-apple-system"/>
              </a:rPr>
              <a:t> I encourage everyone to check out Keep Knoxville Beautiful or Keep Anderson County Beautiful to volunteer for a local cleanup or educational event. Thank you all so much for your time today! Let's protect our East Tennessee home together.“</a:t>
            </a:r>
          </a:p>
        </p:txBody>
      </p:sp>
      <p:sp>
        <p:nvSpPr>
          <p:cNvPr id="4" name="Slide Number Placeholder 3"/>
          <p:cNvSpPr>
            <a:spLocks noGrp="1"/>
          </p:cNvSpPr>
          <p:nvPr>
            <p:ph type="sldNum" sz="quarter" idx="5"/>
          </p:nvPr>
        </p:nvSpPr>
        <p:spPr/>
        <p:txBody>
          <a:bodyPr/>
          <a:lstStyle/>
          <a:p>
            <a:fld id="{77542409-6A04-4DC6-AC3A-D3758287A8F2}" type="slidenum">
              <a:rPr lang="en-US" smtClean="0"/>
              <a:t>22</a:t>
            </a:fld>
            <a:endParaRPr lang="en-US" dirty="0"/>
          </a:p>
        </p:txBody>
      </p:sp>
    </p:spTree>
    <p:extLst>
      <p:ext uri="{BB962C8B-B14F-4D97-AF65-F5344CB8AC3E}">
        <p14:creationId xmlns:p14="http://schemas.microsoft.com/office/powerpoint/2010/main" val="9794868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800" dirty="0"/>
              <a:t>Questions or comments?</a:t>
            </a:r>
          </a:p>
          <a:p>
            <a:endParaRPr lang="en-US" sz="2800" dirty="0"/>
          </a:p>
          <a:p>
            <a:r>
              <a:rPr lang="en-US" sz="2800" dirty="0"/>
              <a:t>Please see me for more information, resources, or to discuss topics covered in this presentation afterwards</a:t>
            </a:r>
          </a:p>
        </p:txBody>
      </p:sp>
      <p:sp>
        <p:nvSpPr>
          <p:cNvPr id="4" name="Slide Number Placeholder 3"/>
          <p:cNvSpPr>
            <a:spLocks noGrp="1"/>
          </p:cNvSpPr>
          <p:nvPr>
            <p:ph type="sldNum" sz="quarter" idx="5"/>
          </p:nvPr>
        </p:nvSpPr>
        <p:spPr/>
        <p:txBody>
          <a:bodyPr/>
          <a:lstStyle/>
          <a:p>
            <a:fld id="{77542409-6A04-4DC6-AC3A-D3758287A8F2}" type="slidenum">
              <a:rPr lang="en-US" smtClean="0"/>
              <a:t>23</a:t>
            </a:fld>
            <a:endParaRPr lang="en-US" dirty="0"/>
          </a:p>
        </p:txBody>
      </p:sp>
    </p:spTree>
    <p:extLst>
      <p:ext uri="{BB962C8B-B14F-4D97-AF65-F5344CB8AC3E}">
        <p14:creationId xmlns:p14="http://schemas.microsoft.com/office/powerpoint/2010/main" val="3546486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24</a:t>
            </a:fld>
            <a:endParaRPr lang="en-US" dirty="0"/>
          </a:p>
        </p:txBody>
      </p:sp>
    </p:spTree>
    <p:extLst>
      <p:ext uri="{BB962C8B-B14F-4D97-AF65-F5344CB8AC3E}">
        <p14:creationId xmlns:p14="http://schemas.microsoft.com/office/powerpoint/2010/main" val="1568629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25</a:t>
            </a:fld>
            <a:endParaRPr lang="en-US" dirty="0"/>
          </a:p>
        </p:txBody>
      </p:sp>
    </p:spTree>
    <p:extLst>
      <p:ext uri="{BB962C8B-B14F-4D97-AF65-F5344CB8AC3E}">
        <p14:creationId xmlns:p14="http://schemas.microsoft.com/office/powerpoint/2010/main" val="3336688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542409-6A04-4DC6-AC3A-D3758287A8F2}" type="slidenum">
              <a:rPr lang="en-US" smtClean="0"/>
              <a:t>26</a:t>
            </a:fld>
            <a:endParaRPr lang="en-US" dirty="0"/>
          </a:p>
        </p:txBody>
      </p:sp>
    </p:spTree>
    <p:extLst>
      <p:ext uri="{BB962C8B-B14F-4D97-AF65-F5344CB8AC3E}">
        <p14:creationId xmlns:p14="http://schemas.microsoft.com/office/powerpoint/2010/main" val="1522107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CEA5F-B201-CEA0-2579-1BCA06B22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8D783-61D5-C892-6C36-7D4F0458766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70EFC99-6934-BECE-7BC5-02569B25A1D3}"/>
              </a:ext>
            </a:extLst>
          </p:cNvPr>
          <p:cNvSpPr>
            <a:spLocks noGrp="1"/>
          </p:cNvSpPr>
          <p:nvPr>
            <p:ph type="body" idx="1"/>
          </p:nvPr>
        </p:nvSpPr>
        <p:spPr/>
        <p:txBody>
          <a:bodyPr/>
          <a:lstStyle/>
          <a:p>
            <a:r>
              <a:rPr lang="en-US" sz="1200" dirty="0"/>
              <a:t>TELL STORY OF DIVING IN SOCORRO ISLANDS with dolphins, sharks, and manta rays; having a scientist onboard sponsored by the Mexican Government to collect oceanwater samples from around the islands that would be filtered to collect environmental DNA and analyzed to establish species diversity, fascinating advancements in science so we can better understand the world we are blessed to live in. One of the dives was requested by the Government to evaluate its suitability for bring other dive groups to the location and provide feedback on the diving quality and species diversity. My report noted the heavy covering of the rock and coral with algal growth that was killing the corals. Here we were in the middle of the pacific ocean away from almost all civilization if not for about 250 government-related inhabitants living on one island and you see what is happening all over the globe which is loss of our coral reefs. My only deduction was that that was the side of the island where wastewaters were being released as no where else did we see anything like that. The key takeaways from this story is as Humans, we have a profound impact on our environment, how we manage our wastes affects our environment, and what we do to minimize our waste and potentially harmful affects of our practices can have a profound impact on our environment, and hopefully we are implementing practices to minimize of environmental impacts. </a:t>
            </a:r>
          </a:p>
        </p:txBody>
      </p:sp>
      <p:sp>
        <p:nvSpPr>
          <p:cNvPr id="4" name="Slide Number Placeholder 3">
            <a:extLst>
              <a:ext uri="{FF2B5EF4-FFF2-40B4-BE49-F238E27FC236}">
                <a16:creationId xmlns:a16="http://schemas.microsoft.com/office/drawing/2014/main" id="{B5E62E9B-9B56-9273-9DE6-8B698D950596}"/>
              </a:ext>
            </a:extLst>
          </p:cNvPr>
          <p:cNvSpPr>
            <a:spLocks noGrp="1"/>
          </p:cNvSpPr>
          <p:nvPr>
            <p:ph type="sldNum" sz="quarter" idx="5"/>
          </p:nvPr>
        </p:nvSpPr>
        <p:spPr/>
        <p:txBody>
          <a:bodyPr/>
          <a:lstStyle/>
          <a:p>
            <a:fld id="{77542409-6A04-4DC6-AC3A-D3758287A8F2}" type="slidenum">
              <a:rPr lang="en-US" smtClean="0"/>
              <a:t>3</a:t>
            </a:fld>
            <a:endParaRPr lang="en-US" dirty="0"/>
          </a:p>
        </p:txBody>
      </p:sp>
    </p:spTree>
    <p:extLst>
      <p:ext uri="{BB962C8B-B14F-4D97-AF65-F5344CB8AC3E}">
        <p14:creationId xmlns:p14="http://schemas.microsoft.com/office/powerpoint/2010/main" val="3813870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800" dirty="0"/>
              <a:t>The DOE and UCOR partner to provide ORR EM services at the East TN Technology Park (former K-25 site), Oak Ridge National Laboratory and Y-12 National Security Complex</a:t>
            </a:r>
          </a:p>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4</a:t>
            </a:fld>
            <a:endParaRPr lang="en-US" dirty="0"/>
          </a:p>
        </p:txBody>
      </p:sp>
    </p:spTree>
    <p:extLst>
      <p:ext uri="{BB962C8B-B14F-4D97-AF65-F5344CB8AC3E}">
        <p14:creationId xmlns:p14="http://schemas.microsoft.com/office/powerpoint/2010/main" val="940230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bg1"/>
                </a:solidFill>
              </a:rPr>
              <a:t>UCOR incorporates sound environmental management, protection, and stewardship considerations in our business decisions, work processes, and activities.</a:t>
            </a:r>
          </a:p>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5</a:t>
            </a:fld>
            <a:endParaRPr lang="en-US" dirty="0"/>
          </a:p>
        </p:txBody>
      </p:sp>
    </p:spTree>
    <p:extLst>
      <p:ext uri="{BB962C8B-B14F-4D97-AF65-F5344CB8AC3E}">
        <p14:creationId xmlns:p14="http://schemas.microsoft.com/office/powerpoint/2010/main" val="2636765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800" dirty="0"/>
              <a:t>If was an honor to get to go to Washing DC on behalf of UCOR to receive two DOE Sustainability Awards for water resource conservation and environmental justice (local community benefits).</a:t>
            </a:r>
          </a:p>
        </p:txBody>
      </p:sp>
      <p:sp>
        <p:nvSpPr>
          <p:cNvPr id="4" name="Slide Number Placeholder 3"/>
          <p:cNvSpPr>
            <a:spLocks noGrp="1"/>
          </p:cNvSpPr>
          <p:nvPr>
            <p:ph type="sldNum" sz="quarter" idx="5"/>
          </p:nvPr>
        </p:nvSpPr>
        <p:spPr/>
        <p:txBody>
          <a:bodyPr/>
          <a:lstStyle/>
          <a:p>
            <a:fld id="{77542409-6A04-4DC6-AC3A-D3758287A8F2}" type="slidenum">
              <a:rPr lang="en-US" smtClean="0"/>
              <a:t>6</a:t>
            </a:fld>
            <a:endParaRPr lang="en-US" dirty="0"/>
          </a:p>
        </p:txBody>
      </p:sp>
    </p:spTree>
    <p:extLst>
      <p:ext uri="{BB962C8B-B14F-4D97-AF65-F5344CB8AC3E}">
        <p14:creationId xmlns:p14="http://schemas.microsoft.com/office/powerpoint/2010/main" val="3877959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7</a:t>
            </a:fld>
            <a:endParaRPr lang="en-US" dirty="0"/>
          </a:p>
        </p:txBody>
      </p:sp>
    </p:spTree>
    <p:extLst>
      <p:ext uri="{BB962C8B-B14F-4D97-AF65-F5344CB8AC3E}">
        <p14:creationId xmlns:p14="http://schemas.microsoft.com/office/powerpoint/2010/main" val="1899869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070F2-AE19-35DA-BA1C-5D09A2273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05EAA1-5AD2-164E-1584-7B4A2D6D40F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A43D787-2468-22CB-810E-55BC0B2A660B}"/>
              </a:ext>
            </a:extLst>
          </p:cNvPr>
          <p:cNvSpPr>
            <a:spLocks noGrp="1"/>
          </p:cNvSpPr>
          <p:nvPr>
            <p:ph type="body" idx="1"/>
          </p:nvPr>
        </p:nvSpPr>
        <p:spPr/>
        <p:txBody>
          <a:bodyPr/>
          <a:lstStyle/>
          <a:p>
            <a:r>
              <a:rPr lang="en-US" sz="1600" dirty="0"/>
              <a:t>Most of these recycling initiatives that UCOR implements can and should be implemented by businesses and households!</a:t>
            </a:r>
          </a:p>
          <a:p>
            <a:endParaRPr lang="en-US" sz="1600" dirty="0"/>
          </a:p>
          <a:p>
            <a:r>
              <a:rPr lang="en-US" sz="1600" dirty="0"/>
              <a:t>Refuse or substitute is the most effective in beneficial in eliminate detriments to the environment; Recycling is great but the other alternatives if available should be implemented where practical or possible.</a:t>
            </a:r>
          </a:p>
        </p:txBody>
      </p:sp>
      <p:sp>
        <p:nvSpPr>
          <p:cNvPr id="4" name="Slide Number Placeholder 3">
            <a:extLst>
              <a:ext uri="{FF2B5EF4-FFF2-40B4-BE49-F238E27FC236}">
                <a16:creationId xmlns:a16="http://schemas.microsoft.com/office/drawing/2014/main" id="{5016D7CE-C954-F7B0-E904-265E878971D3}"/>
              </a:ext>
            </a:extLst>
          </p:cNvPr>
          <p:cNvSpPr>
            <a:spLocks noGrp="1"/>
          </p:cNvSpPr>
          <p:nvPr>
            <p:ph type="sldNum" sz="quarter" idx="5"/>
          </p:nvPr>
        </p:nvSpPr>
        <p:spPr/>
        <p:txBody>
          <a:bodyPr/>
          <a:lstStyle/>
          <a:p>
            <a:fld id="{77542409-6A04-4DC6-AC3A-D3758287A8F2}" type="slidenum">
              <a:rPr lang="en-US" smtClean="0"/>
              <a:t>8</a:t>
            </a:fld>
            <a:endParaRPr lang="en-US" dirty="0"/>
          </a:p>
        </p:txBody>
      </p:sp>
    </p:spTree>
    <p:extLst>
      <p:ext uri="{BB962C8B-B14F-4D97-AF65-F5344CB8AC3E}">
        <p14:creationId xmlns:p14="http://schemas.microsoft.com/office/powerpoint/2010/main" val="340781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400" kern="1200" dirty="0">
                <a:solidFill>
                  <a:schemeClr val="tx1"/>
                </a:solidFill>
                <a:latin typeface="+mn-lt"/>
                <a:ea typeface="+mn-ea"/>
                <a:cs typeface="+mn-cs"/>
              </a:rPr>
              <a:t>Almost everything we do has an impact on our environment and what we do to improve our practices can make a huge difference</a:t>
            </a:r>
          </a:p>
          <a:p>
            <a:pPr marL="171450" indent="-171450">
              <a:buFontTx/>
              <a:buChar char="-"/>
            </a:pPr>
            <a:endParaRPr lang="en-US" sz="1400" dirty="0"/>
          </a:p>
          <a:p>
            <a:pPr marL="171450" indent="-171450">
              <a:buFontTx/>
              <a:buChar char="-"/>
            </a:pPr>
            <a:r>
              <a:rPr lang="en-US" sz="1400" dirty="0"/>
              <a:t>Encourage the purchase of less toxic, biobased products and recycled/recovered content materials and products.</a:t>
            </a:r>
          </a:p>
          <a:p>
            <a:pPr marL="171450" indent="-171450">
              <a:buFontTx/>
              <a:buChar char="-"/>
            </a:pPr>
            <a:endParaRPr lang="en-US" sz="1400" dirty="0"/>
          </a:p>
          <a:p>
            <a:pPr marL="171450" indent="-171450">
              <a:buFontTx/>
              <a:buChar char="-"/>
            </a:pPr>
            <a:r>
              <a:rPr lang="en-US" sz="1400" dirty="0"/>
              <a:t>Choose less environmentally harmful products over other non‑bio‑preferable products that serve the same purpose.</a:t>
            </a:r>
          </a:p>
          <a:p>
            <a:pPr marL="171450" indent="-171450">
              <a:buFontTx/>
              <a:buChar char="-"/>
            </a:pPr>
            <a:endParaRPr lang="en-US" sz="1400" dirty="0"/>
          </a:p>
          <a:p>
            <a:pPr marL="171450" indent="-171450">
              <a:buFontTx/>
              <a:buChar char="-"/>
            </a:pPr>
            <a:r>
              <a:rPr lang="en-US" sz="1400" dirty="0"/>
              <a:t>We all should endeavor to implement resource conservation, pollution prevention, and waste minimization practices when and where we can!</a:t>
            </a:r>
          </a:p>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9</a:t>
            </a:fld>
            <a:endParaRPr lang="en-US" dirty="0"/>
          </a:p>
        </p:txBody>
      </p:sp>
    </p:spTree>
    <p:extLst>
      <p:ext uri="{BB962C8B-B14F-4D97-AF65-F5344CB8AC3E}">
        <p14:creationId xmlns:p14="http://schemas.microsoft.com/office/powerpoint/2010/main" val="25849925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410029" y="2239239"/>
            <a:ext cx="1446104" cy="20164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sz="1800" dirty="0">
              <a:solidFill>
                <a:schemeClr val="accent3"/>
              </a:solidFill>
            </a:endParaRPr>
          </a:p>
        </p:txBody>
      </p:sp>
      <p:sp>
        <p:nvSpPr>
          <p:cNvPr id="2" name="Title 1"/>
          <p:cNvSpPr>
            <a:spLocks noGrp="1"/>
          </p:cNvSpPr>
          <p:nvPr>
            <p:ph type="ctrTitle"/>
          </p:nvPr>
        </p:nvSpPr>
        <p:spPr>
          <a:xfrm>
            <a:off x="410027" y="2657342"/>
            <a:ext cx="3634739" cy="1192065"/>
          </a:xfrm>
        </p:spPr>
        <p:txBody>
          <a:bodyPr anchor="t" anchorCtr="0">
            <a:normAutofit/>
          </a:bodyPr>
          <a:lstStyle>
            <a:lvl1pPr algn="l">
              <a:lnSpc>
                <a:spcPct val="90000"/>
              </a:lnSpc>
              <a:defRPr sz="3600" b="0" baseline="0">
                <a:solidFill>
                  <a:schemeClr val="accent1"/>
                </a:solidFill>
                <a:latin typeface="Franklin Gothic Demi Cond" panose="020B0706030402020204" pitchFamily="34" charset="0"/>
              </a:defRPr>
            </a:lvl1pPr>
          </a:lstStyle>
          <a:p>
            <a:r>
              <a:rPr lang="en-US" dirty="0"/>
              <a:t>Click to edit Master title style</a:t>
            </a:r>
            <a:endParaRPr dirty="0"/>
          </a:p>
        </p:txBody>
      </p:sp>
      <p:sp>
        <p:nvSpPr>
          <p:cNvPr id="3" name="Subtitle 2"/>
          <p:cNvSpPr>
            <a:spLocks noGrp="1"/>
          </p:cNvSpPr>
          <p:nvPr>
            <p:ph type="subTitle" idx="1"/>
          </p:nvPr>
        </p:nvSpPr>
        <p:spPr>
          <a:xfrm>
            <a:off x="410028" y="5372786"/>
            <a:ext cx="3634740" cy="448056"/>
          </a:xfrm>
          <a:prstGeom prst="rect">
            <a:avLst/>
          </a:prstGeom>
        </p:spPr>
        <p:txBody>
          <a:bodyPr>
            <a:normAutofit/>
          </a:bodyPr>
          <a:lstStyle>
            <a:lvl1pPr marL="0" indent="0" algn="l">
              <a:spcBef>
                <a:spcPts val="0"/>
              </a:spcBef>
              <a:buNone/>
              <a:defRPr sz="1800" b="0">
                <a:solidFill>
                  <a:schemeClr val="tx2"/>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grpSp>
        <p:nvGrpSpPr>
          <p:cNvPr id="4" name="Group 3">
            <a:extLst>
              <a:ext uri="{FF2B5EF4-FFF2-40B4-BE49-F238E27FC236}">
                <a16:creationId xmlns:a16="http://schemas.microsoft.com/office/drawing/2014/main" id="{857B7431-E8FC-4728-8119-3D34B9CDB220}"/>
              </a:ext>
            </a:extLst>
          </p:cNvPr>
          <p:cNvGrpSpPr/>
          <p:nvPr userDrawn="1"/>
        </p:nvGrpSpPr>
        <p:grpSpPr>
          <a:xfrm>
            <a:off x="4209143" y="2239239"/>
            <a:ext cx="4934857" cy="3462729"/>
            <a:chOff x="3605639" y="2057400"/>
            <a:chExt cx="5538361" cy="3886200"/>
          </a:xfrm>
        </p:grpSpPr>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559500" y="2057400"/>
              <a:ext cx="1117854" cy="3886200"/>
            </a:xfrm>
            <a:prstGeom prst="rect">
              <a:avLst/>
            </a:prstGeom>
          </p:spPr>
        </p:pic>
        <p:pic>
          <p:nvPicPr>
            <p:cNvPr id="10" name="Picture 9" descr="Small flat leaves"/>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r="56308"/>
            <a:stretch/>
          </p:blipFill>
          <p:spPr>
            <a:xfrm>
              <a:off x="3605639" y="2057400"/>
              <a:ext cx="1902417" cy="3886200"/>
            </a:xfrm>
            <a:prstGeom prst="rect">
              <a:avLst/>
            </a:prstGeom>
          </p:spPr>
        </p:pic>
        <p:pic>
          <p:nvPicPr>
            <p:cNvPr id="11" name="Picture 10" descr="Waves"/>
            <p:cNvPicPr>
              <a:picLocks noChangeAspect="1"/>
            </p:cNvPicPr>
            <p:nvPr/>
          </p:nvPicPr>
          <p:blipFill rotWithShape="1">
            <a:blip r:embed="rId5" cstate="print">
              <a:extLst>
                <a:ext uri="{28A0092B-C50C-407E-A947-70E740481C1C}">
                  <a14:useLocalDpi xmlns:a14="http://schemas.microsoft.com/office/drawing/2010/main" val="0"/>
                </a:ext>
              </a:extLst>
            </a:blip>
            <a:srcRect l="1" r="1902"/>
            <a:stretch/>
          </p:blipFill>
          <p:spPr>
            <a:xfrm>
              <a:off x="6728797" y="2057400"/>
              <a:ext cx="2415203" cy="3886200"/>
            </a:xfrm>
            <a:prstGeom prst="rect">
              <a:avLst/>
            </a:prstGeom>
          </p:spPr>
        </p:pic>
      </p:grpSp>
      <p:pic>
        <p:nvPicPr>
          <p:cNvPr id="12" name="Picture 11">
            <a:extLst>
              <a:ext uri="{FF2B5EF4-FFF2-40B4-BE49-F238E27FC236}">
                <a16:creationId xmlns:a16="http://schemas.microsoft.com/office/drawing/2014/main" id="{A9974CFC-5155-4841-8657-6E6E770DAD0F}"/>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r="12479"/>
          <a:stretch/>
        </p:blipFill>
        <p:spPr>
          <a:xfrm>
            <a:off x="6118427" y="583158"/>
            <a:ext cx="2590204" cy="913579"/>
          </a:xfrm>
          <a:prstGeom prst="rect">
            <a:avLst/>
          </a:prstGeom>
        </p:spPr>
      </p:pic>
    </p:spTree>
    <p:extLst>
      <p:ext uri="{BB962C8B-B14F-4D97-AF65-F5344CB8AC3E}">
        <p14:creationId xmlns:p14="http://schemas.microsoft.com/office/powerpoint/2010/main" val="69873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1448" y="404779"/>
            <a:ext cx="6495548" cy="847197"/>
          </a:xfrm>
        </p:spPr>
        <p:txBody>
          <a:bodyPr anchor="ctr" anchorCtr="0"/>
          <a:lstStyle/>
          <a:p>
            <a:r>
              <a:rPr lang="en-US" dirty="0"/>
              <a:t>Click to edit Master title style</a:t>
            </a:r>
            <a:endParaRPr dirty="0"/>
          </a:p>
        </p:txBody>
      </p:sp>
      <p:sp>
        <p:nvSpPr>
          <p:cNvPr id="3" name="Content Placeholder 2"/>
          <p:cNvSpPr>
            <a:spLocks noGrp="1"/>
          </p:cNvSpPr>
          <p:nvPr>
            <p:ph idx="1"/>
          </p:nvPr>
        </p:nvSpPr>
        <p:spPr>
          <a:xfrm>
            <a:off x="400041" y="1410527"/>
            <a:ext cx="8570528" cy="4620682"/>
          </a:xfrm>
          <a:prstGeom prst="rect">
            <a:avLst/>
          </a:prstGeom>
        </p:spPr>
        <p:txBody>
          <a:bodyPr/>
          <a:lstStyle>
            <a:lvl1pPr marL="346075" indent="-346075">
              <a:buFont typeface="Wingdings" panose="05000000000000000000" pitchFamily="2" charset="2"/>
              <a:buChar char="§"/>
              <a:defRPr sz="3200" b="0">
                <a:latin typeface="+mn-lt"/>
              </a:defRPr>
            </a:lvl1pPr>
            <a:lvl2pPr marL="568325" indent="-284163">
              <a:buFont typeface="Corbel" panose="020B0503020204020204" pitchFamily="34" charset="0"/>
              <a:buChar char="–"/>
              <a:defRPr/>
            </a:lvl2pPr>
            <a:lvl3pPr marL="741363" indent="-219075">
              <a:buSzPct val="90000"/>
              <a:buFont typeface="Symbol" panose="05050102010706020507" pitchFamily="18" charset="2"/>
              <a:buChar char="-"/>
              <a:defRPr/>
            </a:lvl3pPr>
            <a:lvl4pPr marL="976313" indent="-225425">
              <a:defRPr/>
            </a:lvl4pPr>
            <a:lvl5pPr marL="1198563" indent="-219075">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6" name="Slide Number Placeholder 5"/>
          <p:cNvSpPr>
            <a:spLocks noGrp="1"/>
          </p:cNvSpPr>
          <p:nvPr>
            <p:ph type="sldNum" sz="quarter" idx="12"/>
          </p:nvPr>
        </p:nvSpPr>
        <p:spPr/>
        <p:txBody>
          <a:bodyPr/>
          <a:lstStyle>
            <a:lvl1pPr>
              <a:defRPr spc="0"/>
            </a:lvl1p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34051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200149" y="2059146"/>
            <a:ext cx="5399772" cy="38862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sp>
        <p:nvSpPr>
          <p:cNvPr id="2" name="Title 1"/>
          <p:cNvSpPr>
            <a:spLocks noGrp="1"/>
          </p:cNvSpPr>
          <p:nvPr>
            <p:ph type="title"/>
          </p:nvPr>
        </p:nvSpPr>
        <p:spPr>
          <a:xfrm>
            <a:off x="1313833" y="2263914"/>
            <a:ext cx="5212080" cy="2685457"/>
          </a:xfrm>
        </p:spPr>
        <p:txBody>
          <a:bodyPr anchor="b">
            <a:normAutofit/>
          </a:bodyPr>
          <a:lstStyle>
            <a:lvl1pPr>
              <a:defRPr sz="3200">
                <a:solidFill>
                  <a:schemeClr val="bg1"/>
                </a:solidFill>
              </a:defRPr>
            </a:lvl1pPr>
          </a:lstStyle>
          <a:p>
            <a:r>
              <a:rPr lang="en-US" dirty="0"/>
              <a:t>Click to edit Master title style</a:t>
            </a:r>
            <a:endParaRPr dirty="0"/>
          </a:p>
        </p:txBody>
      </p:sp>
      <p:sp>
        <p:nvSpPr>
          <p:cNvPr id="3" name="Text Placeholder 2"/>
          <p:cNvSpPr>
            <a:spLocks noGrp="1"/>
          </p:cNvSpPr>
          <p:nvPr>
            <p:ph type="body" idx="1"/>
          </p:nvPr>
        </p:nvSpPr>
        <p:spPr>
          <a:xfrm>
            <a:off x="1313833" y="5381894"/>
            <a:ext cx="5212080" cy="449523"/>
          </a:xfrm>
          <a:prstGeom prst="rect">
            <a:avLst/>
          </a:prstGeo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dirty="0"/>
              <a:t>Click to edit Master text styles</a:t>
            </a:r>
          </a:p>
        </p:txBody>
      </p:sp>
      <p:pic>
        <p:nvPicPr>
          <p:cNvPr id="11" name="Picture 10" descr="Closeup of green plants"/>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p:blipFill>
        <p:spPr>
          <a:xfrm>
            <a:off x="0" y="2059146"/>
            <a:ext cx="1117854" cy="3886200"/>
          </a:xfrm>
          <a:prstGeom prst="rect">
            <a:avLst/>
          </a:prstGeom>
        </p:spPr>
      </p:pic>
      <p:pic>
        <p:nvPicPr>
          <p:cNvPr id="9" name="Picture 8" descr="Wave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682217" y="2059146"/>
            <a:ext cx="2462022" cy="3886200"/>
          </a:xfrm>
          <a:prstGeom prst="rect">
            <a:avLst/>
          </a:prstGeom>
        </p:spPr>
      </p:pic>
    </p:spTree>
    <p:extLst>
      <p:ext uri="{BB962C8B-B14F-4D97-AF65-F5344CB8AC3E}">
        <p14:creationId xmlns:p14="http://schemas.microsoft.com/office/powerpoint/2010/main" val="128989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68" userDrawn="1">
          <p15:clr>
            <a:srgbClr val="FDE53C"/>
          </p15:clr>
        </p15:guide>
        <p15:guide id="2" orient="horz" pos="1296" userDrawn="1">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3" name="Content Placeholder 2"/>
          <p:cNvSpPr>
            <a:spLocks noGrp="1"/>
          </p:cNvSpPr>
          <p:nvPr>
            <p:ph sz="half" idx="1"/>
          </p:nvPr>
        </p:nvSpPr>
        <p:spPr>
          <a:xfrm>
            <a:off x="1057276" y="1556281"/>
            <a:ext cx="3457574" cy="4620682"/>
          </a:xfrm>
          <a:prstGeom prst="rect">
            <a:avLst/>
          </a:prstGeo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Content Placeholder 3"/>
          <p:cNvSpPr>
            <a:spLocks noGrp="1"/>
          </p:cNvSpPr>
          <p:nvPr>
            <p:ph sz="half" idx="2"/>
          </p:nvPr>
        </p:nvSpPr>
        <p:spPr>
          <a:xfrm>
            <a:off x="4629151" y="1556281"/>
            <a:ext cx="3457331" cy="4620682"/>
          </a:xfrm>
          <a:prstGeom prst="rect">
            <a:avLst/>
          </a:prstGeo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27816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3" name="Text Placeholder 2"/>
          <p:cNvSpPr>
            <a:spLocks noGrp="1"/>
          </p:cNvSpPr>
          <p:nvPr>
            <p:ph type="body" idx="1"/>
          </p:nvPr>
        </p:nvSpPr>
        <p:spPr>
          <a:xfrm>
            <a:off x="1057274" y="1554480"/>
            <a:ext cx="3456432" cy="823912"/>
          </a:xfrm>
          <a:prstGeom prst="rect">
            <a:avLst/>
          </a:prstGeom>
        </p:spPr>
        <p:txBody>
          <a:bodyPr anchor="b">
            <a:normAutofit/>
          </a:bodyPr>
          <a:lstStyle>
            <a:lvl1pPr marL="0" indent="0">
              <a:spcBef>
                <a:spcPts val="0"/>
              </a:spcBef>
              <a:buNone/>
              <a:defRPr sz="22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57274" y="2434148"/>
            <a:ext cx="3456432" cy="3811271"/>
          </a:xfrm>
          <a:prstGeom prst="rect">
            <a:avLst/>
          </a:prstGeo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Text Placeholder 4"/>
          <p:cNvSpPr>
            <a:spLocks noGrp="1"/>
          </p:cNvSpPr>
          <p:nvPr>
            <p:ph type="body" sz="quarter" idx="3"/>
          </p:nvPr>
        </p:nvSpPr>
        <p:spPr>
          <a:xfrm>
            <a:off x="4629150" y="1554480"/>
            <a:ext cx="3457575" cy="823912"/>
          </a:xfrm>
          <a:prstGeom prst="rect">
            <a:avLst/>
          </a:prstGeom>
        </p:spPr>
        <p:txBody>
          <a:bodyPr anchor="b">
            <a:normAutofit/>
          </a:bodyPr>
          <a:lstStyle>
            <a:lvl1pPr marL="0" indent="0">
              <a:spcBef>
                <a:spcPts val="0"/>
              </a:spcBef>
              <a:buNone/>
              <a:defRPr sz="22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434148"/>
            <a:ext cx="3457575" cy="3811271"/>
          </a:xfrm>
          <a:prstGeom prst="rect">
            <a:avLst/>
          </a:prstGeo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28271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246587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110739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9524" y="430153"/>
            <a:ext cx="7028962" cy="759448"/>
          </a:xfrm>
          <a:prstGeom prst="rect">
            <a:avLst/>
          </a:prstGeom>
        </p:spPr>
        <p:txBody>
          <a:bodyPr vert="horz" lIns="91440" tIns="45720" rIns="91440" bIns="45720" rtlCol="0" anchor="ctr" anchorCtr="0">
            <a:normAutofit/>
          </a:bodyPr>
          <a:lstStyle/>
          <a:p>
            <a:r>
              <a:rPr lang="en-US" dirty="0"/>
              <a:t>Click to edit Master title style</a:t>
            </a:r>
            <a:endParaRPr dirty="0"/>
          </a:p>
        </p:txBody>
      </p:sp>
      <p:sp>
        <p:nvSpPr>
          <p:cNvPr id="3" name="Text Placeholder 2"/>
          <p:cNvSpPr>
            <a:spLocks noGrp="1"/>
          </p:cNvSpPr>
          <p:nvPr>
            <p:ph type="body" idx="1"/>
          </p:nvPr>
        </p:nvSpPr>
        <p:spPr>
          <a:xfrm>
            <a:off x="409525" y="1599159"/>
            <a:ext cx="8612339" cy="4620682"/>
          </a:xfrm>
          <a:prstGeom prst="rect">
            <a:avLst/>
          </a:prstGeom>
        </p:spPr>
        <p:txBody>
          <a:bodyPr vert="horz" lIns="91440" tIns="45720" rIns="91440" bIns="45720" rtlCol="0">
            <a:normAutofit/>
          </a:bodyPr>
          <a:lstStyle/>
          <a:p>
            <a:pPr marL="346075" marR="0" lvl="0" indent="-346075" algn="l" defTabSz="914400" rtl="0" eaLnBrk="1" fontAlgn="auto" latinLnBrk="0" hangingPunct="1">
              <a:lnSpc>
                <a:spcPct val="90000"/>
              </a:lnSpc>
              <a:spcBef>
                <a:spcPts val="1100"/>
              </a:spcBef>
              <a:spcAft>
                <a:spcPts val="0"/>
              </a:spcAft>
              <a:buClrTx/>
              <a:buSzTx/>
              <a:buFont typeface="Wingdings" panose="05000000000000000000" pitchFamily="2" charset="2"/>
              <a:buChar char="§"/>
              <a:tabLst/>
              <a:defRPr/>
            </a:pPr>
            <a:r>
              <a:rPr kumimoji="0" lang="en-US" sz="3200" b="0" i="0" u="none" strike="noStrike" kern="1200" cap="none" spc="0" normalizeH="0" baseline="0" noProof="0" dirty="0">
                <a:ln>
                  <a:noFill/>
                </a:ln>
                <a:solidFill>
                  <a:prstClr val="black"/>
                </a:solidFill>
                <a:effectLst/>
                <a:uLnTx/>
                <a:uFillTx/>
                <a:latin typeface="Franklin Gothic Book" panose="020B0503020102020204"/>
                <a:ea typeface="+mn-ea"/>
                <a:cs typeface="+mn-cs"/>
              </a:rPr>
              <a:t>Click to edit Master text styles</a:t>
            </a:r>
          </a:p>
          <a:p>
            <a:pPr marL="568325" marR="0" lvl="1" indent="-284163" algn="l" defTabSz="914400" rtl="0" eaLnBrk="1" fontAlgn="auto" latinLnBrk="0" hangingPunct="1">
              <a:lnSpc>
                <a:spcPct val="90000"/>
              </a:lnSpc>
              <a:spcBef>
                <a:spcPts val="400"/>
              </a:spcBef>
              <a:spcAft>
                <a:spcPts val="0"/>
              </a:spcAft>
              <a:buClrTx/>
              <a:buSzTx/>
              <a:buFont typeface="Corbel" panose="020B0503020204020204" pitchFamily="34" charset="0"/>
              <a:buChar char="–"/>
              <a:tabLst/>
              <a:defRPr/>
            </a:pPr>
            <a:r>
              <a:rPr kumimoji="0" lang="en-US" sz="2800" b="0" i="0" u="none" strike="noStrike" kern="1200" cap="none" spc="0" normalizeH="0" baseline="0" noProof="0" dirty="0">
                <a:ln>
                  <a:noFill/>
                </a:ln>
                <a:solidFill>
                  <a:srgbClr val="4D3E2F"/>
                </a:solidFill>
                <a:effectLst/>
                <a:uLnTx/>
                <a:uFillTx/>
                <a:latin typeface="Corbel" panose="020B0503020204020204"/>
                <a:ea typeface="+mn-ea"/>
                <a:cs typeface="+mn-cs"/>
              </a:rPr>
              <a:t>Second level</a:t>
            </a:r>
          </a:p>
          <a:p>
            <a:pPr marL="741363" marR="0" lvl="2" indent="-219075" algn="l" defTabSz="914400" rtl="0" eaLnBrk="1" fontAlgn="auto" latinLnBrk="0" hangingPunct="1">
              <a:lnSpc>
                <a:spcPct val="90000"/>
              </a:lnSpc>
              <a:spcBef>
                <a:spcPts val="400"/>
              </a:spcBef>
              <a:spcAft>
                <a:spcPts val="0"/>
              </a:spcAft>
              <a:buClrTx/>
              <a:buSzTx/>
              <a:buFont typeface="Corbel" panose="020B0503020204020204" pitchFamily="34" charset="0"/>
              <a:buChar char="–"/>
              <a:tabLst/>
              <a:defRPr/>
            </a:pPr>
            <a:r>
              <a:rPr kumimoji="0" lang="en-US" sz="2400" b="0" i="0" u="none" strike="noStrike" kern="1200" cap="none" spc="0" normalizeH="0" baseline="0" noProof="0" dirty="0">
                <a:ln>
                  <a:noFill/>
                </a:ln>
                <a:solidFill>
                  <a:srgbClr val="4D3E2F"/>
                </a:solidFill>
                <a:effectLst/>
                <a:uLnTx/>
                <a:uFillTx/>
                <a:latin typeface="Corbel" panose="020B0503020204020204"/>
                <a:ea typeface="+mn-ea"/>
                <a:cs typeface="+mn-cs"/>
              </a:rPr>
              <a:t>Third level</a:t>
            </a:r>
          </a:p>
          <a:p>
            <a:pPr marL="976313" marR="0" lvl="3" indent="-225425" algn="l" defTabSz="914400" rtl="0" eaLnBrk="1" fontAlgn="auto" latinLnBrk="0" hangingPunct="1">
              <a:lnSpc>
                <a:spcPct val="90000"/>
              </a:lnSpc>
              <a:spcBef>
                <a:spcPts val="4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D3E2F"/>
                </a:solidFill>
                <a:effectLst/>
                <a:uLnTx/>
                <a:uFillTx/>
                <a:latin typeface="Corbel" panose="020B0503020204020204"/>
                <a:ea typeface="+mn-ea"/>
                <a:cs typeface="+mn-cs"/>
              </a:rPr>
              <a:t>Fourth level</a:t>
            </a:r>
          </a:p>
          <a:p>
            <a:pPr marL="1198563" marR="0" lvl="4" indent="-219075" algn="l" defTabSz="914400" rtl="0" eaLnBrk="1" fontAlgn="auto" latinLnBrk="0" hangingPunct="1">
              <a:lnSpc>
                <a:spcPct val="90000"/>
              </a:lnSpc>
              <a:spcBef>
                <a:spcPts val="4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D3E2F"/>
                </a:solidFill>
                <a:effectLst/>
                <a:uLnTx/>
                <a:uFillTx/>
                <a:latin typeface="Corbel" panose="020B0503020204020204"/>
                <a:ea typeface="+mn-ea"/>
                <a:cs typeface="+mn-cs"/>
              </a:rPr>
              <a:t>Fifth level</a:t>
            </a:r>
          </a:p>
        </p:txBody>
      </p:sp>
      <p:sp>
        <p:nvSpPr>
          <p:cNvPr id="6" name="Slide Number Placeholder 5"/>
          <p:cNvSpPr>
            <a:spLocks noGrp="1"/>
          </p:cNvSpPr>
          <p:nvPr>
            <p:ph type="sldNum" sz="quarter" idx="4"/>
          </p:nvPr>
        </p:nvSpPr>
        <p:spPr>
          <a:xfrm>
            <a:off x="-1" y="6427847"/>
            <a:ext cx="1407887" cy="430153"/>
          </a:xfrm>
          <a:prstGeom prst="rect">
            <a:avLst/>
          </a:prstGeom>
        </p:spPr>
        <p:txBody>
          <a:bodyPr vert="horz" lIns="91440" tIns="45720" rIns="91440" bIns="45720" rtlCol="0" anchor="ctr"/>
          <a:lstStyle>
            <a:lvl1pPr algn="l">
              <a:defRPr sz="900" spc="300">
                <a:solidFill>
                  <a:schemeClr val="accent1">
                    <a:lumMod val="50000"/>
                  </a:schemeClr>
                </a:solidFill>
              </a:defRPr>
            </a:lvl1pPr>
          </a:lstStyle>
          <a:p>
            <a:r>
              <a:rPr lang="en-US" dirty="0"/>
              <a:t>PAGE </a:t>
            </a:r>
            <a:fld id="{9CD8D479-8942-46E8-A226-A4E01F7A105C}" type="slidenum">
              <a:rPr lang="en-US" smtClean="0"/>
              <a:pPr/>
              <a:t>‹#›</a:t>
            </a:fld>
            <a:endParaRPr lang="en-US" dirty="0"/>
          </a:p>
        </p:txBody>
      </p:sp>
      <p:pic>
        <p:nvPicPr>
          <p:cNvPr id="7" name="Picture 6">
            <a:extLst>
              <a:ext uri="{FF2B5EF4-FFF2-40B4-BE49-F238E27FC236}">
                <a16:creationId xmlns:a16="http://schemas.microsoft.com/office/drawing/2014/main" id="{C1D2369D-B383-4AE0-9722-8C32C4A0055F}"/>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r="12479"/>
          <a:stretch/>
        </p:blipFill>
        <p:spPr>
          <a:xfrm>
            <a:off x="7603096" y="226508"/>
            <a:ext cx="1418768" cy="498788"/>
          </a:xfrm>
          <a:prstGeom prst="rect">
            <a:avLst/>
          </a:prstGeom>
        </p:spPr>
      </p:pic>
      <p:sp>
        <p:nvSpPr>
          <p:cNvPr id="8" name="Rectangle 7">
            <a:extLst>
              <a:ext uri="{FF2B5EF4-FFF2-40B4-BE49-F238E27FC236}">
                <a16:creationId xmlns:a16="http://schemas.microsoft.com/office/drawing/2014/main" id="{910BE358-9395-4A58-A65B-20B26EE1B25D}"/>
              </a:ext>
            </a:extLst>
          </p:cNvPr>
          <p:cNvSpPr/>
          <p:nvPr userDrawn="1"/>
        </p:nvSpPr>
        <p:spPr>
          <a:xfrm rot="5400000" flipV="1">
            <a:off x="57153" y="668146"/>
            <a:ext cx="228601" cy="3429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sz="1800" dirty="0"/>
          </a:p>
        </p:txBody>
      </p:sp>
    </p:spTree>
    <p:extLst>
      <p:ext uri="{BB962C8B-B14F-4D97-AF65-F5344CB8AC3E}">
        <p14:creationId xmlns:p14="http://schemas.microsoft.com/office/powerpoint/2010/main" val="286604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spcBef>
          <a:spcPct val="0"/>
        </a:spcBef>
        <a:buNone/>
        <a:defRPr sz="3600" b="0" kern="1200">
          <a:solidFill>
            <a:schemeClr val="accent1"/>
          </a:solidFill>
          <a:latin typeface="Franklin Gothic Demi Cond" panose="020B0706030402020204" pitchFamily="34" charset="0"/>
          <a:ea typeface="+mj-ea"/>
          <a:cs typeface="+mj-cs"/>
        </a:defRPr>
      </a:lvl1pPr>
    </p:titleStyle>
    <p:bodyStyle>
      <a:lvl1pPr marL="210312" indent="-210312" algn="l" defTabSz="914400" rtl="0" eaLnBrk="1" latinLnBrk="0" hangingPunct="1">
        <a:lnSpc>
          <a:spcPct val="90000"/>
        </a:lnSpc>
        <a:spcBef>
          <a:spcPts val="1100"/>
        </a:spcBef>
        <a:buFont typeface="Wingdings" panose="05000000000000000000" pitchFamily="2" charset="2"/>
        <a:buChar char="§"/>
        <a:defRPr lang="en-US" sz="4000" b="1" kern="1200" noProof="0" dirty="0">
          <a:solidFill>
            <a:schemeClr val="accent1"/>
          </a:solidFill>
          <a:latin typeface="+mn-lt"/>
          <a:ea typeface="+mj-ea"/>
          <a:cs typeface="+mj-cs"/>
        </a:defRPr>
      </a:lvl1pPr>
      <a:lvl2pPr marL="741362" indent="-457200" algn="l" defTabSz="914400" rtl="0" eaLnBrk="1" latinLnBrk="0" hangingPunct="1">
        <a:lnSpc>
          <a:spcPct val="90000"/>
        </a:lnSpc>
        <a:spcBef>
          <a:spcPts val="400"/>
        </a:spcBef>
        <a:buFont typeface="Wingdings" panose="05000000000000000000" pitchFamily="2" charset="2"/>
        <a:buChar char="§"/>
        <a:defRPr lang="en-US" sz="2800" kern="1200" noProof="0" dirty="0">
          <a:solidFill>
            <a:schemeClr val="accent1"/>
          </a:solidFill>
          <a:latin typeface="+mn-lt"/>
          <a:ea typeface="+mn-ea"/>
          <a:cs typeface="+mn-cs"/>
        </a:defRPr>
      </a:lvl2pPr>
      <a:lvl3pPr marL="865188" indent="-342900" algn="l" defTabSz="914400" rtl="0" eaLnBrk="1" latinLnBrk="0" hangingPunct="1">
        <a:lnSpc>
          <a:spcPct val="90000"/>
        </a:lnSpc>
        <a:spcBef>
          <a:spcPts val="400"/>
        </a:spcBef>
        <a:buFont typeface="Arial" panose="020B0604020202020204" pitchFamily="34" charset="0"/>
        <a:buChar char="•"/>
        <a:defRPr lang="en-US" sz="2400" kern="1200" noProof="0" dirty="0" smtClean="0">
          <a:solidFill>
            <a:schemeClr val="tx2"/>
          </a:solidFill>
          <a:latin typeface="+mn-lt"/>
          <a:ea typeface="+mn-ea"/>
          <a:cs typeface="+mn-cs"/>
        </a:defRPr>
      </a:lvl3pPr>
      <a:lvl4pPr marL="1093788" indent="-342900" algn="l" defTabSz="914400" rtl="0" eaLnBrk="1" latinLnBrk="0" hangingPunct="1">
        <a:lnSpc>
          <a:spcPct val="90000"/>
        </a:lnSpc>
        <a:spcBef>
          <a:spcPts val="400"/>
        </a:spcBef>
        <a:buFont typeface="Arial" panose="020B0604020202020204" pitchFamily="34" charset="0"/>
        <a:buChar char="•"/>
        <a:defRPr lang="en-US" sz="2400" kern="1200" noProof="0" dirty="0" smtClean="0">
          <a:solidFill>
            <a:schemeClr val="tx2"/>
          </a:solidFill>
          <a:latin typeface="+mn-lt"/>
          <a:ea typeface="+mn-ea"/>
          <a:cs typeface="+mn-cs"/>
        </a:defRPr>
      </a:lvl4pPr>
      <a:lvl5pPr marL="1322388" indent="-342900" algn="l" defTabSz="914400" rtl="0" eaLnBrk="1" latinLnBrk="0" hangingPunct="1">
        <a:lnSpc>
          <a:spcPct val="90000"/>
        </a:lnSpc>
        <a:spcBef>
          <a:spcPts val="400"/>
        </a:spcBef>
        <a:buFont typeface="Arial" panose="020B0604020202020204" pitchFamily="34" charset="0"/>
        <a:buChar char="•"/>
        <a:defRPr lang="en-US" sz="2400" kern="1200" noProof="0" dirty="0">
          <a:solidFill>
            <a:schemeClr val="tx2"/>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vertexaisearch.cloud.google.com/grounding-api-redirect/AUZIYQFX6-z4SGPzLf_ULoRmknEMcHgTHULDsrqCHxJHH6ItLI5D3Ob1oKA0yuG1WON_z1WIpuA1av_HKhq6I39YV-qI23CVqsURL0bSKCTOcVyD4qODQ0C7VZmZHOK9mUxexlroPSYdz3TUurZhK2JVsQWS8yw1dZLlNFz--QSx0yZ8sWHGgRd7svEzxWY5UObAU00vAGEqDnVxjQ6_iIM7EcfVmy4BJ1AL25E6gnn0UhkpsVuIsRTdrzivNlhcCh4pJh8iYRYuQTL0V65EBDljVOAWOL59DuYqc6Atew=="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s://vertexaisearch.cloud.google.com/grounding-api-redirect/AUZIYQEZmFwP49M0tfefiWA0WmoKGRKlmCXcAClIICbgdtNnXQRBsl1vlwp5vf4N3V3cJT9nnysmhABb6SgEZ9AId_Pc64Irw7RoNP2xYG1NeVfBRw28fAVf0XJWMdB0zWMPf0v1heOL9MzrEnSOrrTb2WG2tDu3MQE7hyRT-rDgNtV80jwUCdLq1Efq1ljwAmxHFQosge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vertexaisearch.cloud.google.com/grounding-api-redirect/AUZIYQGOmFTAEmhyiDrfMLMQxexeUMp_CRIcbo9pePEpHsLHsiNEUB6K9TowwPVGuOepipdMUmimd1z4SwpyvUaZyESPaHGaeWYVJTh3jcFKEiQ2bNqlDXZrmDeWI7xBN5XhJ2c193K3wU8azFgH3PsrZV4lkGRM2pjeNF4gfSNrn0wfgpO9l7k=" TargetMode="External"/><Relationship Id="rId4" Type="http://schemas.openxmlformats.org/officeDocument/2006/relationships/hyperlink" Target="https://vertexaisearch.cloud.google.com/grounding-api-redirect/AUZIYQFX6-z4SGPzLf_ULoRmknEMcHgTHULDsrqCHxJHH6ItLI5D3Ob1oKA0yuG1WON_z1WIpuA1av_HKhq6I39YV-qI23CVqsURL0bSKCTOcVyD4qODQ0C7VZmZHOK9mUxexlroPSYdz3TUurZhK2JVsQWS8yw1dZLlNFz--QSx0yZ8sWHGgRd7svEzxWY5UObAU00vAGEqDnVxjQ6_iIM7EcfVmy4BJ1AL25E6gnn0UhkpsVuIsRTdrzivNlhcCh4pJh8iYRYuQTL0V65EBDljVOAWOL59DuYqc6Atew=="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vertexaisearch.cloud.google.com/grounding-api-redirect/AUZIYQGOmFTAEmhyiDrfMLMQxexeUMp_CRIcbo9pePEpHsLHsiNEUB6K9TowwPVGuOepipdMUmimd1z4SwpyvUaZyESPaHGaeWYVJTh3jcFKEiQ2bNqlDXZrmDeWI7xBN5XhJ2c193K3wU8azFgH3PsrZV4lkGRM2pjeNF4gfSNrn0wfgpO9l7k="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hyperlink" Target="https://earth911.co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959A874-701F-43E0-BEBE-E96159DEC53E}"/>
              </a:ext>
            </a:extLst>
          </p:cNvPr>
          <p:cNvSpPr>
            <a:spLocks noGrp="1"/>
          </p:cNvSpPr>
          <p:nvPr>
            <p:ph type="ctrTitle"/>
          </p:nvPr>
        </p:nvSpPr>
        <p:spPr>
          <a:xfrm>
            <a:off x="116413" y="2935461"/>
            <a:ext cx="3921197" cy="2467812"/>
          </a:xfrm>
        </p:spPr>
        <p:txBody>
          <a:bodyPr>
            <a:normAutofit fontScale="90000"/>
          </a:bodyPr>
          <a:lstStyle/>
          <a:p>
            <a:r>
              <a:rPr lang="en-US" dirty="0"/>
              <a:t>Reduce, Reuse, and Recycle (3 Rs) </a:t>
            </a:r>
            <a:br>
              <a:rPr lang="en-US" dirty="0"/>
            </a:br>
            <a:br>
              <a:rPr lang="en-US" dirty="0"/>
            </a:br>
            <a:r>
              <a:rPr lang="en-US" dirty="0"/>
              <a:t>Oak Ridge Lavender Festival, June 20, 2026</a:t>
            </a:r>
          </a:p>
        </p:txBody>
      </p:sp>
    </p:spTree>
    <p:extLst>
      <p:ext uri="{BB962C8B-B14F-4D97-AF65-F5344CB8AC3E}">
        <p14:creationId xmlns:p14="http://schemas.microsoft.com/office/powerpoint/2010/main" val="4261546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171A2B-37C2-9406-CE17-F37FB4B1496F}"/>
              </a:ext>
            </a:extLst>
          </p:cNvPr>
          <p:cNvSpPr>
            <a:spLocks noGrp="1"/>
          </p:cNvSpPr>
          <p:nvPr>
            <p:ph type="title"/>
          </p:nvPr>
        </p:nvSpPr>
        <p:spPr>
          <a:xfrm>
            <a:off x="429377" y="548214"/>
            <a:ext cx="6495548" cy="847197"/>
          </a:xfrm>
        </p:spPr>
        <p:txBody>
          <a:bodyPr>
            <a:normAutofit fontScale="90000"/>
          </a:bodyPr>
          <a:lstStyle/>
          <a:p>
            <a:r>
              <a:rPr lang="en-US" dirty="0"/>
              <a:t>Sustainable Marketplace: Greener Products &amp; Services</a:t>
            </a:r>
          </a:p>
        </p:txBody>
      </p:sp>
      <p:sp>
        <p:nvSpPr>
          <p:cNvPr id="2" name="Slide Number Placeholder 1">
            <a:extLst>
              <a:ext uri="{FF2B5EF4-FFF2-40B4-BE49-F238E27FC236}">
                <a16:creationId xmlns:a16="http://schemas.microsoft.com/office/drawing/2014/main" id="{01B209AA-B6D5-E471-1A1F-7995C6F24E97}"/>
              </a:ext>
            </a:extLst>
          </p:cNvPr>
          <p:cNvSpPr>
            <a:spLocks noGrp="1"/>
          </p:cNvSpPr>
          <p:nvPr>
            <p:ph type="sldNum" sz="quarter" idx="12"/>
          </p:nvPr>
        </p:nvSpPr>
        <p:spPr/>
        <p:txBody>
          <a:bodyPr/>
          <a:lstStyle/>
          <a:p>
            <a:r>
              <a:rPr lang="en-US" dirty="0"/>
              <a:t>PAGE </a:t>
            </a:r>
            <a:fld id="{9CD8D479-8942-46E8-A226-A4E01F7A105C}" type="slidenum">
              <a:rPr lang="en-US" smtClean="0"/>
              <a:pPr/>
              <a:t>10</a:t>
            </a:fld>
            <a:endParaRPr lang="en-US" dirty="0"/>
          </a:p>
        </p:txBody>
      </p:sp>
      <p:pic>
        <p:nvPicPr>
          <p:cNvPr id="4" name="Picture 3">
            <a:extLst>
              <a:ext uri="{FF2B5EF4-FFF2-40B4-BE49-F238E27FC236}">
                <a16:creationId xmlns:a16="http://schemas.microsoft.com/office/drawing/2014/main" id="{C1DF555D-C498-8482-4AD4-972BD68D090D}"/>
              </a:ext>
            </a:extLst>
          </p:cNvPr>
          <p:cNvPicPr>
            <a:picLocks noChangeAspect="1"/>
          </p:cNvPicPr>
          <p:nvPr/>
        </p:nvPicPr>
        <p:blipFill>
          <a:blip r:embed="rId3"/>
          <a:srcRect t="25223"/>
          <a:stretch>
            <a:fillRect/>
          </a:stretch>
        </p:blipFill>
        <p:spPr>
          <a:xfrm>
            <a:off x="0" y="1855694"/>
            <a:ext cx="9144000" cy="3747323"/>
          </a:xfrm>
          <a:prstGeom prst="rect">
            <a:avLst/>
          </a:prstGeom>
        </p:spPr>
      </p:pic>
    </p:spTree>
    <p:extLst>
      <p:ext uri="{BB962C8B-B14F-4D97-AF65-F5344CB8AC3E}">
        <p14:creationId xmlns:p14="http://schemas.microsoft.com/office/powerpoint/2010/main" val="385060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707BC0-321A-77DA-2CDB-E945F703C2FF}"/>
              </a:ext>
            </a:extLst>
          </p:cNvPr>
          <p:cNvSpPr>
            <a:spLocks noGrp="1"/>
          </p:cNvSpPr>
          <p:nvPr>
            <p:ph type="title"/>
          </p:nvPr>
        </p:nvSpPr>
        <p:spPr/>
        <p:txBody>
          <a:bodyPr/>
          <a:lstStyle/>
          <a:p>
            <a:r>
              <a:rPr lang="en-US" dirty="0"/>
              <a:t>Common Recycling Myths</a:t>
            </a:r>
          </a:p>
        </p:txBody>
      </p:sp>
      <p:sp>
        <p:nvSpPr>
          <p:cNvPr id="5" name="Content Placeholder 4">
            <a:extLst>
              <a:ext uri="{FF2B5EF4-FFF2-40B4-BE49-F238E27FC236}">
                <a16:creationId xmlns:a16="http://schemas.microsoft.com/office/drawing/2014/main" id="{AFF46AD8-3039-98DA-BDA0-5D3BADCB3EE1}"/>
              </a:ext>
            </a:extLst>
          </p:cNvPr>
          <p:cNvSpPr>
            <a:spLocks noGrp="1"/>
          </p:cNvSpPr>
          <p:nvPr>
            <p:ph idx="1"/>
          </p:nvPr>
        </p:nvSpPr>
        <p:spPr>
          <a:xfrm>
            <a:off x="608671" y="1634644"/>
            <a:ext cx="7486458" cy="4559967"/>
          </a:xfrm>
        </p:spPr>
        <p:txBody>
          <a:bodyPr>
            <a:normAutofit lnSpcReduction="10000"/>
          </a:bodyPr>
          <a:lstStyle/>
          <a:p>
            <a:r>
              <a:rPr lang="en-US" sz="2800" dirty="0"/>
              <a:t>Most people recycle all they can</a:t>
            </a:r>
          </a:p>
          <a:p>
            <a:r>
              <a:rPr lang="en-US" sz="2800" dirty="0"/>
              <a:t>Recycling arrows on a container mean it is definitely recyclable</a:t>
            </a:r>
          </a:p>
          <a:p>
            <a:r>
              <a:rPr lang="en-US" sz="2800" dirty="0"/>
              <a:t>Containers must be squeaky clean in order to be recycled</a:t>
            </a:r>
          </a:p>
          <a:p>
            <a:r>
              <a:rPr lang="en-US" sz="2800" dirty="0"/>
              <a:t>Even if an item shouldn’t go in the bin, it will get sorted anyway</a:t>
            </a:r>
          </a:p>
          <a:p>
            <a:r>
              <a:rPr lang="en-US" sz="2800" dirty="0"/>
              <a:t>Hoses, tanks shower curtains, swing sets, etc., are recyclable</a:t>
            </a:r>
          </a:p>
          <a:p>
            <a:r>
              <a:rPr lang="en-US" sz="2800" dirty="0"/>
              <a:t>All types of glass bottles and jars are recyclable</a:t>
            </a:r>
          </a:p>
        </p:txBody>
      </p:sp>
      <p:sp>
        <p:nvSpPr>
          <p:cNvPr id="2" name="Slide Number Placeholder 1">
            <a:extLst>
              <a:ext uri="{FF2B5EF4-FFF2-40B4-BE49-F238E27FC236}">
                <a16:creationId xmlns:a16="http://schemas.microsoft.com/office/drawing/2014/main" id="{3D7391DB-5148-FD36-8724-E764FEB1C9AC}"/>
              </a:ext>
            </a:extLst>
          </p:cNvPr>
          <p:cNvSpPr>
            <a:spLocks noGrp="1"/>
          </p:cNvSpPr>
          <p:nvPr>
            <p:ph type="sldNum" sz="quarter" idx="12"/>
          </p:nvPr>
        </p:nvSpPr>
        <p:spPr/>
        <p:txBody>
          <a:bodyPr/>
          <a:lstStyle/>
          <a:p>
            <a:r>
              <a:rPr lang="en-US" dirty="0"/>
              <a:t>PAGE </a:t>
            </a:r>
            <a:fld id="{9CD8D479-8942-46E8-A226-A4E01F7A105C}" type="slidenum">
              <a:rPr lang="en-US" smtClean="0"/>
              <a:pPr/>
              <a:t>11</a:t>
            </a:fld>
            <a:endParaRPr lang="en-US" dirty="0"/>
          </a:p>
        </p:txBody>
      </p:sp>
    </p:spTree>
    <p:extLst>
      <p:ext uri="{BB962C8B-B14F-4D97-AF65-F5344CB8AC3E}">
        <p14:creationId xmlns:p14="http://schemas.microsoft.com/office/powerpoint/2010/main" val="295516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E2D22-DFC2-8FDB-C267-B7BC9980220A}"/>
              </a:ext>
            </a:extLst>
          </p:cNvPr>
          <p:cNvSpPr>
            <a:spLocks noGrp="1"/>
          </p:cNvSpPr>
          <p:nvPr>
            <p:ph type="title"/>
          </p:nvPr>
        </p:nvSpPr>
        <p:spPr/>
        <p:txBody>
          <a:bodyPr>
            <a:normAutofit/>
          </a:bodyPr>
          <a:lstStyle/>
          <a:p>
            <a:r>
              <a:rPr lang="en-US" sz="4000" b="1" dirty="0"/>
              <a:t>The Three R’s: Order Matters!</a:t>
            </a:r>
            <a:endParaRPr lang="en-US" sz="4000" dirty="0"/>
          </a:p>
        </p:txBody>
      </p:sp>
      <p:sp>
        <p:nvSpPr>
          <p:cNvPr id="3" name="Content Placeholder 2">
            <a:extLst>
              <a:ext uri="{FF2B5EF4-FFF2-40B4-BE49-F238E27FC236}">
                <a16:creationId xmlns:a16="http://schemas.microsoft.com/office/drawing/2014/main" id="{DC68970D-CDE9-9666-68B5-2CB06207858D}"/>
              </a:ext>
            </a:extLst>
          </p:cNvPr>
          <p:cNvSpPr>
            <a:spLocks noGrp="1"/>
          </p:cNvSpPr>
          <p:nvPr>
            <p:ph idx="1"/>
          </p:nvPr>
        </p:nvSpPr>
        <p:spPr>
          <a:xfrm>
            <a:off x="400041" y="1410526"/>
            <a:ext cx="8570528" cy="5042695"/>
          </a:xfrm>
        </p:spPr>
        <p:txBody>
          <a:bodyPr>
            <a:normAutofit fontScale="92500" lnSpcReduction="20000"/>
          </a:bodyPr>
          <a:lstStyle/>
          <a:p>
            <a:pPr marL="1712913" indent="-1712913" algn="l">
              <a:spcAft>
                <a:spcPts val="600"/>
              </a:spcAft>
              <a:buNone/>
            </a:pPr>
            <a:r>
              <a:rPr lang="en-US" b="1" i="0" dirty="0">
                <a:effectLst/>
              </a:rPr>
              <a:t>1. </a:t>
            </a:r>
            <a:r>
              <a:rPr lang="en-US" b="1" i="0" cap="small" dirty="0">
                <a:effectLst/>
              </a:rPr>
              <a:t>Reduce</a:t>
            </a:r>
            <a:r>
              <a:rPr lang="en-US" b="1" i="0" dirty="0">
                <a:effectLst/>
              </a:rPr>
              <a:t>:</a:t>
            </a:r>
            <a:r>
              <a:rPr lang="en-US" b="0" i="0" dirty="0">
                <a:effectLst/>
              </a:rPr>
              <a:t> Stop waste before it starts </a:t>
            </a:r>
            <a:br>
              <a:rPr lang="en-US" b="0" i="0" dirty="0">
                <a:effectLst/>
              </a:rPr>
            </a:br>
            <a:r>
              <a:rPr lang="en-US" b="0" i="0" dirty="0">
                <a:effectLst/>
              </a:rPr>
              <a:t>(most impactful)</a:t>
            </a:r>
            <a:r>
              <a:rPr lang="en-US" b="0" i="0" u="none" strike="noStrike" baseline="30000" dirty="0">
                <a:solidFill>
                  <a:srgbClr val="1976D2"/>
                </a:solidFill>
                <a:effectLst/>
                <a:hlinkClick r:id="rId3"/>
              </a:rPr>
              <a:t>[1]</a:t>
            </a:r>
            <a:endParaRPr lang="en-US" b="0" i="0" dirty="0">
              <a:effectLst/>
            </a:endParaRPr>
          </a:p>
          <a:p>
            <a:pPr marL="1604963" indent="-1604963" algn="l">
              <a:spcAft>
                <a:spcPts val="600"/>
              </a:spcAft>
              <a:buNone/>
            </a:pPr>
            <a:r>
              <a:rPr lang="en-US" b="1" i="0" dirty="0">
                <a:effectLst/>
              </a:rPr>
              <a:t>2. </a:t>
            </a:r>
            <a:r>
              <a:rPr lang="en-US" b="1" i="0" cap="small" dirty="0">
                <a:effectLst/>
              </a:rPr>
              <a:t>Reuse</a:t>
            </a:r>
            <a:r>
              <a:rPr lang="en-US" b="1" i="0" dirty="0">
                <a:effectLst/>
              </a:rPr>
              <a:t>:</a:t>
            </a:r>
            <a:r>
              <a:rPr lang="en-US" b="0" i="0" dirty="0">
                <a:effectLst/>
              </a:rPr>
              <a:t> Give items a second life(highly sustainable)</a:t>
            </a:r>
            <a:r>
              <a:rPr lang="en-US" b="0" i="0" u="none" strike="noStrike" baseline="30000" dirty="0">
                <a:solidFill>
                  <a:srgbClr val="1976D2"/>
                </a:solidFill>
                <a:effectLst/>
                <a:hlinkClick r:id="rId3"/>
              </a:rPr>
              <a:t>[1]</a:t>
            </a:r>
            <a:endParaRPr lang="en-US" b="0" i="0" dirty="0">
              <a:effectLst/>
            </a:endParaRPr>
          </a:p>
          <a:p>
            <a:pPr marL="1944688" indent="-1944688" algn="l">
              <a:spcAft>
                <a:spcPts val="600"/>
              </a:spcAft>
              <a:buNone/>
            </a:pPr>
            <a:r>
              <a:rPr lang="en-US" b="1" i="0" dirty="0">
                <a:effectLst/>
              </a:rPr>
              <a:t>3. </a:t>
            </a:r>
            <a:r>
              <a:rPr lang="en-US" b="1" i="0" cap="small" dirty="0">
                <a:effectLst/>
              </a:rPr>
              <a:t>Recycle</a:t>
            </a:r>
            <a:r>
              <a:rPr lang="en-US" b="1" i="0" dirty="0">
                <a:effectLst/>
              </a:rPr>
              <a:t>:</a:t>
            </a:r>
            <a:r>
              <a:rPr lang="en-US" b="0" i="0" dirty="0">
                <a:effectLst/>
              </a:rPr>
              <a:t> Reclaim materials to make new products (last resort)</a:t>
            </a:r>
            <a:r>
              <a:rPr lang="en-US" b="0" i="0" u="none" strike="noStrike" baseline="30000" dirty="0">
                <a:solidFill>
                  <a:srgbClr val="1976D2"/>
                </a:solidFill>
                <a:effectLst/>
                <a:hlinkClick r:id="rId4"/>
              </a:rPr>
              <a:t>[2]</a:t>
            </a:r>
            <a:endParaRPr lang="en-US" b="0" i="0" dirty="0">
              <a:effectLst/>
            </a:endParaRPr>
          </a:p>
          <a:p>
            <a:pPr>
              <a:spcAft>
                <a:spcPts val="600"/>
              </a:spcAft>
            </a:pPr>
            <a:r>
              <a:rPr lang="en-US" b="0" i="0" dirty="0">
                <a:effectLst/>
              </a:rPr>
              <a:t>Why local action matters:</a:t>
            </a:r>
          </a:p>
          <a:p>
            <a:pPr marL="914400" lvl="1" indent="-457200" algn="l">
              <a:spcAft>
                <a:spcPts val="600"/>
              </a:spcAft>
              <a:buFontTx/>
              <a:buChar char="-"/>
            </a:pPr>
            <a:r>
              <a:rPr lang="en-US" b="0" i="0" dirty="0">
                <a:effectLst/>
              </a:rPr>
              <a:t>Curbs landfill expansion</a:t>
            </a:r>
          </a:p>
          <a:p>
            <a:pPr marL="914400" lvl="1" indent="-457200" algn="l">
              <a:spcAft>
                <a:spcPts val="600"/>
              </a:spcAft>
              <a:buFontTx/>
              <a:buChar char="-"/>
            </a:pPr>
            <a:r>
              <a:rPr lang="en-US" b="0" i="0" dirty="0">
                <a:effectLst/>
              </a:rPr>
              <a:t>Protects East Tennessee wildlife and local waterways</a:t>
            </a:r>
          </a:p>
          <a:p>
            <a:pPr marL="914400" lvl="1" indent="-457200" algn="l">
              <a:spcAft>
                <a:spcPts val="600"/>
              </a:spcAft>
              <a:buFontTx/>
              <a:buChar char="-"/>
            </a:pPr>
            <a:r>
              <a:rPr lang="en-US" b="0" i="0" dirty="0">
                <a:effectLst/>
              </a:rPr>
              <a:t>Saves taxpayer dollars on waste management</a:t>
            </a:r>
            <a:r>
              <a:rPr lang="en-US" b="0" i="0" u="none" strike="noStrike" baseline="30000" dirty="0">
                <a:solidFill>
                  <a:srgbClr val="1976D2"/>
                </a:solidFill>
                <a:effectLst/>
                <a:hlinkClick r:id="rId4"/>
              </a:rPr>
              <a:t>[2]</a:t>
            </a:r>
            <a:endParaRPr lang="en-US" b="0" i="0" u="none" strike="noStrike" baseline="30000" dirty="0">
              <a:solidFill>
                <a:srgbClr val="1976D2"/>
              </a:solidFill>
              <a:effectLst/>
            </a:endParaRPr>
          </a:p>
          <a:p>
            <a:pPr marL="914400" lvl="1" indent="-457200" algn="l">
              <a:spcAft>
                <a:spcPts val="600"/>
              </a:spcAft>
              <a:buFontTx/>
              <a:buChar char="-"/>
            </a:pPr>
            <a:r>
              <a:rPr lang="en-US" dirty="0"/>
              <a:t>Reduces risks from transporting waste across the country</a:t>
            </a:r>
          </a:p>
        </p:txBody>
      </p:sp>
      <p:sp>
        <p:nvSpPr>
          <p:cNvPr id="4" name="Slide Number Placeholder 3">
            <a:extLst>
              <a:ext uri="{FF2B5EF4-FFF2-40B4-BE49-F238E27FC236}">
                <a16:creationId xmlns:a16="http://schemas.microsoft.com/office/drawing/2014/main" id="{BA67E02F-3555-A854-F9B0-60C530560212}"/>
              </a:ext>
            </a:extLst>
          </p:cNvPr>
          <p:cNvSpPr>
            <a:spLocks noGrp="1"/>
          </p:cNvSpPr>
          <p:nvPr>
            <p:ph type="sldNum" sz="quarter" idx="12"/>
          </p:nvPr>
        </p:nvSpPr>
        <p:spPr/>
        <p:txBody>
          <a:bodyPr/>
          <a:lstStyle/>
          <a:p>
            <a:r>
              <a:rPr lang="en-US" dirty="0"/>
              <a:t>PAGE </a:t>
            </a:r>
            <a:fld id="{9CD8D479-8942-46E8-A226-A4E01F7A105C}" type="slidenum">
              <a:rPr lang="en-US" smtClean="0"/>
              <a:pPr/>
              <a:t>12</a:t>
            </a:fld>
            <a:endParaRPr lang="en-US" dirty="0"/>
          </a:p>
        </p:txBody>
      </p:sp>
      <p:pic>
        <p:nvPicPr>
          <p:cNvPr id="6" name="Picture 5" descr="Door County Recycling Guide: What, Where and When to Recycle - Door County  Pulse">
            <a:extLst>
              <a:ext uri="{FF2B5EF4-FFF2-40B4-BE49-F238E27FC236}">
                <a16:creationId xmlns:a16="http://schemas.microsoft.com/office/drawing/2014/main" id="{9AE42377-34DA-F824-55AD-E69014023C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03533" y="1734073"/>
            <a:ext cx="1897698" cy="1463144"/>
          </a:xfrm>
          <a:prstGeom prst="rect">
            <a:avLst/>
          </a:prstGeom>
          <a:noFill/>
          <a:ln>
            <a:noFill/>
          </a:ln>
        </p:spPr>
      </p:pic>
    </p:spTree>
    <p:extLst>
      <p:ext uri="{BB962C8B-B14F-4D97-AF65-F5344CB8AC3E}">
        <p14:creationId xmlns:p14="http://schemas.microsoft.com/office/powerpoint/2010/main" val="261569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4D2C9D-65CA-B3B2-0313-EF336D5089AF}"/>
              </a:ext>
            </a:extLst>
          </p:cNvPr>
          <p:cNvPicPr>
            <a:picLocks noChangeAspect="1"/>
          </p:cNvPicPr>
          <p:nvPr/>
        </p:nvPicPr>
        <p:blipFill>
          <a:blip r:embed="rId3"/>
          <a:stretch>
            <a:fillRect/>
          </a:stretch>
        </p:blipFill>
        <p:spPr>
          <a:xfrm>
            <a:off x="7176559" y="1833001"/>
            <a:ext cx="1674634" cy="1776973"/>
          </a:xfrm>
          <a:prstGeom prst="rect">
            <a:avLst/>
          </a:prstGeom>
        </p:spPr>
      </p:pic>
      <p:sp>
        <p:nvSpPr>
          <p:cNvPr id="2" name="Title 1">
            <a:extLst>
              <a:ext uri="{FF2B5EF4-FFF2-40B4-BE49-F238E27FC236}">
                <a16:creationId xmlns:a16="http://schemas.microsoft.com/office/drawing/2014/main" id="{BE14C2A7-C901-5D52-1C40-EFBF8029EBCD}"/>
              </a:ext>
            </a:extLst>
          </p:cNvPr>
          <p:cNvSpPr>
            <a:spLocks noGrp="1"/>
          </p:cNvSpPr>
          <p:nvPr>
            <p:ph type="title"/>
          </p:nvPr>
        </p:nvSpPr>
        <p:spPr>
          <a:xfrm>
            <a:off x="411447" y="404779"/>
            <a:ext cx="7673297" cy="847197"/>
          </a:xfrm>
        </p:spPr>
        <p:txBody>
          <a:bodyPr>
            <a:normAutofit/>
          </a:bodyPr>
          <a:lstStyle/>
          <a:p>
            <a:r>
              <a:rPr lang="en-US" dirty="0"/>
              <a:t>Step 1 – </a:t>
            </a:r>
            <a:r>
              <a:rPr lang="en-US" cap="small" dirty="0"/>
              <a:t>Reduce</a:t>
            </a:r>
            <a:r>
              <a:rPr lang="en-US" dirty="0"/>
              <a:t> (Smart Shopping)</a:t>
            </a:r>
          </a:p>
        </p:txBody>
      </p:sp>
      <p:sp>
        <p:nvSpPr>
          <p:cNvPr id="3" name="Content Placeholder 2">
            <a:extLst>
              <a:ext uri="{FF2B5EF4-FFF2-40B4-BE49-F238E27FC236}">
                <a16:creationId xmlns:a16="http://schemas.microsoft.com/office/drawing/2014/main" id="{A648189B-54CC-01AA-E805-73AE6EF4333A}"/>
              </a:ext>
            </a:extLst>
          </p:cNvPr>
          <p:cNvSpPr>
            <a:spLocks noGrp="1"/>
          </p:cNvSpPr>
          <p:nvPr>
            <p:ph idx="1"/>
          </p:nvPr>
        </p:nvSpPr>
        <p:spPr>
          <a:xfrm>
            <a:off x="411447" y="1377805"/>
            <a:ext cx="6765112" cy="4933347"/>
          </a:xfrm>
        </p:spPr>
        <p:txBody>
          <a:bodyPr>
            <a:normAutofit fontScale="85000" lnSpcReduction="20000"/>
          </a:bodyPr>
          <a:lstStyle/>
          <a:p>
            <a:pPr>
              <a:spcAft>
                <a:spcPts val="600"/>
              </a:spcAft>
            </a:pPr>
            <a:r>
              <a:rPr lang="en-US" b="1" i="0" dirty="0">
                <a:effectLst/>
              </a:rPr>
              <a:t>Shop with intent:</a:t>
            </a:r>
            <a:endParaRPr lang="en-US" b="0" i="0" dirty="0">
              <a:effectLst/>
            </a:endParaRPr>
          </a:p>
          <a:p>
            <a:pPr marL="914400" lvl="1" indent="-457200" algn="l">
              <a:spcAft>
                <a:spcPts val="600"/>
              </a:spcAft>
              <a:buFontTx/>
              <a:buChar char="-"/>
            </a:pPr>
            <a:r>
              <a:rPr lang="en-US" b="1" i="0" dirty="0">
                <a:effectLst/>
              </a:rPr>
              <a:t>Swap</a:t>
            </a:r>
            <a:r>
              <a:rPr lang="en-US" b="0" i="0" dirty="0">
                <a:effectLst/>
              </a:rPr>
              <a:t> single-use plastic bags for reusable tote bags</a:t>
            </a:r>
          </a:p>
          <a:p>
            <a:pPr marL="914400" lvl="1" indent="-457200" algn="l">
              <a:spcAft>
                <a:spcPts val="600"/>
              </a:spcAft>
              <a:buFontTx/>
              <a:buChar char="-"/>
            </a:pPr>
            <a:r>
              <a:rPr lang="en-US" b="1" i="0" dirty="0">
                <a:effectLst/>
              </a:rPr>
              <a:t>Buy</a:t>
            </a:r>
            <a:r>
              <a:rPr lang="en-US" b="0" i="0" dirty="0">
                <a:effectLst/>
              </a:rPr>
              <a:t> in bulk to avoid excess plastic packaging</a:t>
            </a:r>
            <a:r>
              <a:rPr lang="en-US" b="0" i="0" u="none" strike="noStrike" baseline="30000" dirty="0">
                <a:solidFill>
                  <a:srgbClr val="1976D2"/>
                </a:solidFill>
                <a:effectLst/>
                <a:hlinkClick r:id="rId4"/>
              </a:rPr>
              <a:t>[1]</a:t>
            </a:r>
            <a:r>
              <a:rPr lang="en-US" b="0" i="0" u="none" strike="noStrike" baseline="30000" dirty="0">
                <a:solidFill>
                  <a:srgbClr val="1976D2"/>
                </a:solidFill>
                <a:effectLst/>
                <a:hlinkClick r:id="rId5"/>
              </a:rPr>
              <a:t>[3]</a:t>
            </a:r>
            <a:endParaRPr lang="en-US" b="0" i="0" dirty="0">
              <a:effectLst/>
            </a:endParaRPr>
          </a:p>
          <a:p>
            <a:pPr>
              <a:spcAft>
                <a:spcPts val="600"/>
              </a:spcAft>
            </a:pPr>
            <a:r>
              <a:rPr lang="en-US" b="1" i="0" dirty="0">
                <a:effectLst/>
              </a:rPr>
              <a:t>Ditch the disposables:</a:t>
            </a:r>
            <a:endParaRPr lang="en-US" b="0" i="0" dirty="0">
              <a:effectLst/>
            </a:endParaRPr>
          </a:p>
          <a:p>
            <a:pPr marL="914400" lvl="1" indent="-457200">
              <a:spcAft>
                <a:spcPts val="600"/>
              </a:spcAft>
              <a:buFontTx/>
              <a:buChar char="-"/>
            </a:pPr>
            <a:r>
              <a:rPr lang="en-US" b="1" dirty="0"/>
              <a:t>Use</a:t>
            </a:r>
            <a:r>
              <a:rPr lang="en-US" dirty="0"/>
              <a:t> refillable water bottles and coffee mugs (perfect for local greenways!)</a:t>
            </a:r>
          </a:p>
          <a:p>
            <a:pPr marL="914400" lvl="1" indent="-457200">
              <a:spcAft>
                <a:spcPts val="600"/>
              </a:spcAft>
              <a:buFontTx/>
              <a:buChar char="-"/>
            </a:pPr>
            <a:r>
              <a:rPr lang="en-US" b="1" dirty="0"/>
              <a:t>Say</a:t>
            </a:r>
            <a:r>
              <a:rPr lang="en-US" dirty="0"/>
              <a:t> "no thanks" to plastic silverware and straws with takeout food</a:t>
            </a:r>
          </a:p>
          <a:p>
            <a:pPr>
              <a:spcAft>
                <a:spcPts val="600"/>
              </a:spcAft>
            </a:pPr>
            <a:r>
              <a:rPr lang="en-US" b="1" i="0" dirty="0">
                <a:effectLst/>
              </a:rPr>
              <a:t>Avoid food </a:t>
            </a:r>
            <a:r>
              <a:rPr lang="en-US" b="1" dirty="0"/>
              <a:t>w</a:t>
            </a:r>
            <a:r>
              <a:rPr lang="en-US" b="1" i="0" dirty="0">
                <a:effectLst/>
              </a:rPr>
              <a:t>aste:</a:t>
            </a:r>
            <a:endParaRPr lang="en-US" b="0" i="0" dirty="0">
              <a:effectLst/>
            </a:endParaRPr>
          </a:p>
          <a:p>
            <a:pPr marL="914400" lvl="1" indent="-457200">
              <a:spcAft>
                <a:spcPts val="600"/>
              </a:spcAft>
              <a:buFontTx/>
              <a:buChar char="-"/>
            </a:pPr>
            <a:r>
              <a:rPr lang="en-US" b="1" dirty="0"/>
              <a:t>Meal plan </a:t>
            </a:r>
            <a:r>
              <a:rPr lang="en-US" dirty="0"/>
              <a:t>using local ingredients from the Market Square, Oak Ridge, local Farmers Markets, and your own yard</a:t>
            </a:r>
          </a:p>
        </p:txBody>
      </p:sp>
      <p:sp>
        <p:nvSpPr>
          <p:cNvPr id="4" name="Slide Number Placeholder 3">
            <a:extLst>
              <a:ext uri="{FF2B5EF4-FFF2-40B4-BE49-F238E27FC236}">
                <a16:creationId xmlns:a16="http://schemas.microsoft.com/office/drawing/2014/main" id="{7A1FBF53-906B-388B-2AF6-0ACFB1F477FD}"/>
              </a:ext>
            </a:extLst>
          </p:cNvPr>
          <p:cNvSpPr>
            <a:spLocks noGrp="1"/>
          </p:cNvSpPr>
          <p:nvPr>
            <p:ph type="sldNum" sz="quarter" idx="12"/>
          </p:nvPr>
        </p:nvSpPr>
        <p:spPr/>
        <p:txBody>
          <a:bodyPr/>
          <a:lstStyle/>
          <a:p>
            <a:r>
              <a:rPr lang="en-US" dirty="0"/>
              <a:t>PAGE </a:t>
            </a:r>
            <a:fld id="{9CD8D479-8942-46E8-A226-A4E01F7A105C}" type="slidenum">
              <a:rPr lang="en-US" smtClean="0"/>
              <a:pPr/>
              <a:t>13</a:t>
            </a:fld>
            <a:endParaRPr lang="en-US" dirty="0"/>
          </a:p>
        </p:txBody>
      </p:sp>
    </p:spTree>
    <p:extLst>
      <p:ext uri="{BB962C8B-B14F-4D97-AF65-F5344CB8AC3E}">
        <p14:creationId xmlns:p14="http://schemas.microsoft.com/office/powerpoint/2010/main" val="260804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726BF3-8975-4864-9A19-B2BE77B2A83D}"/>
              </a:ext>
            </a:extLst>
          </p:cNvPr>
          <p:cNvSpPr>
            <a:spLocks noGrp="1"/>
          </p:cNvSpPr>
          <p:nvPr>
            <p:ph idx="1"/>
          </p:nvPr>
        </p:nvSpPr>
        <p:spPr>
          <a:xfrm>
            <a:off x="400041" y="1577789"/>
            <a:ext cx="7659230" cy="4920544"/>
          </a:xfrm>
        </p:spPr>
        <p:txBody>
          <a:bodyPr>
            <a:normAutofit fontScale="92500" lnSpcReduction="20000"/>
          </a:bodyPr>
          <a:lstStyle/>
          <a:p>
            <a:pPr>
              <a:lnSpc>
                <a:spcPct val="80000"/>
              </a:lnSpc>
              <a:spcAft>
                <a:spcPts val="600"/>
              </a:spcAft>
              <a:tabLst>
                <a:tab pos="1084263" algn="l"/>
              </a:tabLst>
            </a:pPr>
            <a:r>
              <a:rPr lang="en-US" sz="3000" b="1" dirty="0">
                <a:solidFill>
                  <a:schemeClr val="tx1"/>
                </a:solidFill>
              </a:rPr>
              <a:t>Donate &amp; shop locally:</a:t>
            </a:r>
          </a:p>
          <a:p>
            <a:pPr marL="862012" lvl="1" indent="-342900">
              <a:spcBef>
                <a:spcPts val="1100"/>
              </a:spcBef>
              <a:spcAft>
                <a:spcPts val="600"/>
              </a:spcAft>
              <a:buFontTx/>
              <a:buChar char="-"/>
              <a:tabLst>
                <a:tab pos="1084263" algn="l"/>
              </a:tabLst>
            </a:pPr>
            <a:r>
              <a:rPr lang="en-US" sz="3000" dirty="0">
                <a:solidFill>
                  <a:schemeClr val="tx1"/>
                </a:solidFill>
                <a:ea typeface="+mj-ea"/>
                <a:cs typeface="+mj-cs"/>
              </a:rPr>
              <a:t>Clear out closets and donate to </a:t>
            </a:r>
            <a:br>
              <a:rPr lang="en-US" sz="3000" dirty="0">
                <a:solidFill>
                  <a:schemeClr val="tx1"/>
                </a:solidFill>
                <a:ea typeface="+mj-ea"/>
                <a:cs typeface="+mj-cs"/>
              </a:rPr>
            </a:br>
            <a:r>
              <a:rPr lang="en-US" sz="3000" dirty="0">
                <a:solidFill>
                  <a:schemeClr val="tx1"/>
                </a:solidFill>
                <a:ea typeface="+mj-ea"/>
                <a:cs typeface="+mj-cs"/>
              </a:rPr>
              <a:t>local organizations </a:t>
            </a:r>
          </a:p>
          <a:p>
            <a:pPr>
              <a:lnSpc>
                <a:spcPct val="80000"/>
              </a:lnSpc>
              <a:spcAft>
                <a:spcPts val="600"/>
              </a:spcAft>
            </a:pPr>
            <a:r>
              <a:rPr lang="en-US" sz="3000" b="1" dirty="0">
                <a:solidFill>
                  <a:schemeClr val="tx1"/>
                </a:solidFill>
              </a:rPr>
              <a:t>Repair Over Replace:</a:t>
            </a:r>
          </a:p>
          <a:p>
            <a:pPr marL="862012" indent="-342900">
              <a:spcAft>
                <a:spcPts val="600"/>
              </a:spcAft>
              <a:buFontTx/>
              <a:buChar char="-"/>
            </a:pPr>
            <a:r>
              <a:rPr lang="en-US" sz="3000" b="0" i="0" dirty="0">
                <a:solidFill>
                  <a:schemeClr val="tx1"/>
                </a:solidFill>
                <a:effectLst/>
              </a:rPr>
              <a:t>Fix clothing, furniture, and </a:t>
            </a:r>
            <a:br>
              <a:rPr lang="en-US" sz="3000" b="0" i="0" dirty="0">
                <a:solidFill>
                  <a:schemeClr val="tx1"/>
                </a:solidFill>
                <a:effectLst/>
              </a:rPr>
            </a:br>
            <a:r>
              <a:rPr lang="en-US" sz="3000" b="0" i="0" dirty="0">
                <a:solidFill>
                  <a:schemeClr val="tx1"/>
                </a:solidFill>
                <a:effectLst/>
              </a:rPr>
              <a:t>electronics instead of </a:t>
            </a:r>
            <a:br>
              <a:rPr lang="en-US" sz="3000" b="0" i="0" dirty="0">
                <a:solidFill>
                  <a:schemeClr val="tx1"/>
                </a:solidFill>
                <a:effectLst/>
              </a:rPr>
            </a:br>
            <a:r>
              <a:rPr lang="en-US" sz="3000" b="0" i="0" dirty="0">
                <a:solidFill>
                  <a:schemeClr val="tx1"/>
                </a:solidFill>
                <a:effectLst/>
              </a:rPr>
              <a:t>throwing them away</a:t>
            </a:r>
          </a:p>
          <a:p>
            <a:pPr marL="346075" lvl="1" indent="-346075">
              <a:lnSpc>
                <a:spcPct val="80000"/>
              </a:lnSpc>
              <a:spcBef>
                <a:spcPts val="1100"/>
              </a:spcBef>
              <a:spcAft>
                <a:spcPts val="600"/>
              </a:spcAft>
              <a:buFont typeface="Wingdings" panose="05000000000000000000" pitchFamily="2" charset="2"/>
              <a:buChar char="§"/>
            </a:pPr>
            <a:r>
              <a:rPr lang="en-US" sz="3000" b="1" dirty="0">
                <a:solidFill>
                  <a:schemeClr val="tx1"/>
                </a:solidFill>
                <a:ea typeface="+mj-ea"/>
                <a:cs typeface="+mj-cs"/>
              </a:rPr>
              <a:t>Get Creative at Home:</a:t>
            </a:r>
          </a:p>
          <a:p>
            <a:pPr marL="862012" indent="-342900">
              <a:spcAft>
                <a:spcPts val="600"/>
              </a:spcAft>
              <a:buFontTx/>
              <a:buChar char="-"/>
            </a:pPr>
            <a:r>
              <a:rPr lang="en-US" sz="3000" b="0" i="0" dirty="0">
                <a:solidFill>
                  <a:schemeClr val="tx1"/>
                </a:solidFill>
                <a:effectLst/>
              </a:rPr>
              <a:t>Glass jars make excellent </a:t>
            </a:r>
            <a:br>
              <a:rPr lang="en-US" sz="3000" b="0" i="0" dirty="0">
                <a:solidFill>
                  <a:schemeClr val="tx1"/>
                </a:solidFill>
                <a:effectLst/>
              </a:rPr>
            </a:br>
            <a:r>
              <a:rPr lang="en-US" sz="3000" b="0" i="0" dirty="0">
                <a:solidFill>
                  <a:schemeClr val="tx1"/>
                </a:solidFill>
                <a:effectLst/>
              </a:rPr>
              <a:t>food storage or planters.</a:t>
            </a:r>
            <a:endParaRPr lang="en-US" sz="3000" baseline="30000" dirty="0">
              <a:solidFill>
                <a:schemeClr val="tx1"/>
              </a:solidFill>
            </a:endParaRPr>
          </a:p>
          <a:p>
            <a:pPr marL="862012" indent="-342900">
              <a:spcAft>
                <a:spcPts val="600"/>
              </a:spcAft>
              <a:buFontTx/>
              <a:buChar char="-"/>
            </a:pPr>
            <a:r>
              <a:rPr lang="en-US" sz="3000" b="0" i="0" dirty="0">
                <a:solidFill>
                  <a:schemeClr val="tx1"/>
                </a:solidFill>
                <a:effectLst/>
              </a:rPr>
              <a:t>Repurpose old t-shirts into cleaning rags</a:t>
            </a:r>
          </a:p>
          <a:p>
            <a:endParaRPr lang="en-US" dirty="0"/>
          </a:p>
        </p:txBody>
      </p:sp>
      <p:sp>
        <p:nvSpPr>
          <p:cNvPr id="4" name="Slide Number Placeholder 3">
            <a:extLst>
              <a:ext uri="{FF2B5EF4-FFF2-40B4-BE49-F238E27FC236}">
                <a16:creationId xmlns:a16="http://schemas.microsoft.com/office/drawing/2014/main" id="{0CE3665A-3766-0B22-7E5D-5426B7E1BD97}"/>
              </a:ext>
            </a:extLst>
          </p:cNvPr>
          <p:cNvSpPr>
            <a:spLocks noGrp="1"/>
          </p:cNvSpPr>
          <p:nvPr>
            <p:ph type="sldNum" sz="quarter" idx="12"/>
          </p:nvPr>
        </p:nvSpPr>
        <p:spPr/>
        <p:txBody>
          <a:bodyPr/>
          <a:lstStyle/>
          <a:p>
            <a:r>
              <a:rPr lang="en-US" dirty="0"/>
              <a:t>PAGE </a:t>
            </a:r>
            <a:fld id="{9CD8D479-8942-46E8-A226-A4E01F7A105C}" type="slidenum">
              <a:rPr lang="en-US" smtClean="0"/>
              <a:pPr/>
              <a:t>14</a:t>
            </a:fld>
            <a:endParaRPr lang="en-US" dirty="0"/>
          </a:p>
        </p:txBody>
      </p:sp>
      <p:sp>
        <p:nvSpPr>
          <p:cNvPr id="6" name="Title 1">
            <a:extLst>
              <a:ext uri="{FF2B5EF4-FFF2-40B4-BE49-F238E27FC236}">
                <a16:creationId xmlns:a16="http://schemas.microsoft.com/office/drawing/2014/main" id="{F3E8A0E0-F6BB-8DD2-5209-D7C5C32E59A9}"/>
              </a:ext>
            </a:extLst>
          </p:cNvPr>
          <p:cNvSpPr txBox="1">
            <a:spLocks/>
          </p:cNvSpPr>
          <p:nvPr/>
        </p:nvSpPr>
        <p:spPr>
          <a:xfrm>
            <a:off x="407661" y="356764"/>
            <a:ext cx="8081019" cy="847197"/>
          </a:xfrm>
          <a:prstGeom prst="rect">
            <a:avLst/>
          </a:prstGeom>
        </p:spPr>
        <p:txBody>
          <a:bodyPr vert="horz" lIns="91440" tIns="45720" rIns="91440" bIns="45720" rtlCol="0" anchor="ctr" anchorCtr="0">
            <a:normAutofit/>
          </a:bodyPr>
          <a:lstStyle>
            <a:lvl1pPr algn="l" defTabSz="914400" rtl="0" eaLnBrk="1" latinLnBrk="0" hangingPunct="1">
              <a:spcBef>
                <a:spcPct val="0"/>
              </a:spcBef>
              <a:buNone/>
              <a:defRPr sz="3600" b="0" kern="1200">
                <a:solidFill>
                  <a:schemeClr val="accent1"/>
                </a:solidFill>
                <a:latin typeface="Franklin Gothic Demi Cond" panose="020B0706030402020204" pitchFamily="34" charset="0"/>
                <a:ea typeface="+mj-ea"/>
                <a:cs typeface="+mj-cs"/>
              </a:defRPr>
            </a:lvl1pPr>
          </a:lstStyle>
          <a:p>
            <a:pPr>
              <a:spcBef>
                <a:spcPts val="1500"/>
              </a:spcBef>
              <a:spcAft>
                <a:spcPts val="600"/>
              </a:spcAft>
            </a:pPr>
            <a:r>
              <a:rPr lang="en-US" dirty="0"/>
              <a:t>Step 2 – Reuse (Upcycling &amp; Giving Back)</a:t>
            </a:r>
          </a:p>
        </p:txBody>
      </p:sp>
      <p:pic>
        <p:nvPicPr>
          <p:cNvPr id="10" name="Picture 9">
            <a:extLst>
              <a:ext uri="{FF2B5EF4-FFF2-40B4-BE49-F238E27FC236}">
                <a16:creationId xmlns:a16="http://schemas.microsoft.com/office/drawing/2014/main" id="{E94C3D72-F58C-6000-80DF-A847981F5C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1039" y="3745428"/>
            <a:ext cx="1914411" cy="128638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60C91409-B12E-DABA-BBE7-584AACF4A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7630" y="1466502"/>
            <a:ext cx="1244664" cy="1905098"/>
          </a:xfrm>
          <a:prstGeom prst="rect">
            <a:avLst/>
          </a:prstGeom>
        </p:spPr>
      </p:pic>
    </p:spTree>
    <p:extLst>
      <p:ext uri="{BB962C8B-B14F-4D97-AF65-F5344CB8AC3E}">
        <p14:creationId xmlns:p14="http://schemas.microsoft.com/office/powerpoint/2010/main" val="238144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E36A9-4190-5317-26FA-71C152CB6ECE}"/>
              </a:ext>
            </a:extLst>
          </p:cNvPr>
          <p:cNvSpPr>
            <a:spLocks noGrp="1"/>
          </p:cNvSpPr>
          <p:nvPr>
            <p:ph type="title"/>
          </p:nvPr>
        </p:nvSpPr>
        <p:spPr>
          <a:xfrm>
            <a:off x="285009" y="404779"/>
            <a:ext cx="8685560" cy="847197"/>
          </a:xfrm>
        </p:spPr>
        <p:txBody>
          <a:bodyPr>
            <a:normAutofit/>
          </a:bodyPr>
          <a:lstStyle/>
          <a:p>
            <a:pPr>
              <a:spcBef>
                <a:spcPts val="1500"/>
              </a:spcBef>
              <a:spcAft>
                <a:spcPts val="600"/>
              </a:spcAft>
            </a:pPr>
            <a:r>
              <a:rPr lang="en-US" sz="3400" i="0" dirty="0">
                <a:effectLst/>
                <a:latin typeface="+mj-lt"/>
              </a:rPr>
              <a:t>Step 3 – RECYCLE (The Golden Rules of Recycling)</a:t>
            </a:r>
            <a:endParaRPr lang="en-US" sz="3400" dirty="0">
              <a:latin typeface="+mj-lt"/>
            </a:endParaRPr>
          </a:p>
        </p:txBody>
      </p:sp>
      <p:sp>
        <p:nvSpPr>
          <p:cNvPr id="3" name="Content Placeholder 2">
            <a:extLst>
              <a:ext uri="{FF2B5EF4-FFF2-40B4-BE49-F238E27FC236}">
                <a16:creationId xmlns:a16="http://schemas.microsoft.com/office/drawing/2014/main" id="{384D6A01-937F-067C-8ED3-E97AF1DC589D}"/>
              </a:ext>
            </a:extLst>
          </p:cNvPr>
          <p:cNvSpPr>
            <a:spLocks noGrp="1"/>
          </p:cNvSpPr>
          <p:nvPr>
            <p:ph idx="1"/>
          </p:nvPr>
        </p:nvSpPr>
        <p:spPr>
          <a:xfrm>
            <a:off x="400041" y="1410526"/>
            <a:ext cx="8098500" cy="4883395"/>
          </a:xfrm>
        </p:spPr>
        <p:txBody>
          <a:bodyPr>
            <a:normAutofit/>
          </a:bodyPr>
          <a:lstStyle/>
          <a:p>
            <a:pPr>
              <a:spcAft>
                <a:spcPts val="1800"/>
              </a:spcAft>
            </a:pPr>
            <a:r>
              <a:rPr lang="en-US" b="1" dirty="0"/>
              <a:t>Keep it Clean and Dry</a:t>
            </a:r>
            <a:r>
              <a:rPr lang="en-US" dirty="0"/>
              <a:t>: Rinse containers!</a:t>
            </a:r>
          </a:p>
          <a:p>
            <a:pPr>
              <a:spcAft>
                <a:spcPts val="1800"/>
              </a:spcAft>
            </a:pPr>
            <a:r>
              <a:rPr lang="en-US" b="1" dirty="0"/>
              <a:t>Keep it LOOSE</a:t>
            </a:r>
            <a:r>
              <a:rPr lang="en-US" dirty="0"/>
              <a:t>: Never bag your recyclables. </a:t>
            </a:r>
            <a:endParaRPr lang="en-US" sz="2700" baseline="30000" dirty="0">
              <a:solidFill>
                <a:srgbClr val="1976D2"/>
              </a:solidFill>
            </a:endParaRPr>
          </a:p>
          <a:p>
            <a:pPr>
              <a:spcAft>
                <a:spcPts val="1800"/>
              </a:spcAft>
            </a:pPr>
            <a:r>
              <a:rPr lang="en-US" b="1" dirty="0"/>
              <a:t>Know Your Local Rules</a:t>
            </a:r>
            <a:r>
              <a:rPr lang="en-US" dirty="0"/>
              <a:t>: What is recyclable in Knoxville might not be in Clinton or Oak Ridge </a:t>
            </a:r>
          </a:p>
          <a:p>
            <a:pPr>
              <a:spcAft>
                <a:spcPts val="1800"/>
              </a:spcAft>
            </a:pPr>
            <a:r>
              <a:rPr lang="en-US" b="1" dirty="0"/>
              <a:t>When in Doubt, Throw It Out</a:t>
            </a:r>
            <a:r>
              <a:rPr lang="en-US" dirty="0"/>
              <a:t>: "Wish-cycling" does more harm than good!</a:t>
            </a:r>
          </a:p>
        </p:txBody>
      </p:sp>
      <p:sp>
        <p:nvSpPr>
          <p:cNvPr id="4" name="Slide Number Placeholder 3">
            <a:extLst>
              <a:ext uri="{FF2B5EF4-FFF2-40B4-BE49-F238E27FC236}">
                <a16:creationId xmlns:a16="http://schemas.microsoft.com/office/drawing/2014/main" id="{F806F79A-EA45-CEA0-07DB-94E2F0A61781}"/>
              </a:ext>
            </a:extLst>
          </p:cNvPr>
          <p:cNvSpPr>
            <a:spLocks noGrp="1"/>
          </p:cNvSpPr>
          <p:nvPr>
            <p:ph type="sldNum" sz="quarter" idx="12"/>
          </p:nvPr>
        </p:nvSpPr>
        <p:spPr/>
        <p:txBody>
          <a:bodyPr/>
          <a:lstStyle/>
          <a:p>
            <a:r>
              <a:rPr lang="en-US" dirty="0"/>
              <a:t>PAGE </a:t>
            </a:r>
            <a:fld id="{9CD8D479-8942-46E8-A226-A4E01F7A105C}" type="slidenum">
              <a:rPr lang="en-US" smtClean="0"/>
              <a:pPr/>
              <a:t>15</a:t>
            </a:fld>
            <a:endParaRPr lang="en-US" dirty="0"/>
          </a:p>
        </p:txBody>
      </p:sp>
    </p:spTree>
    <p:extLst>
      <p:ext uri="{BB962C8B-B14F-4D97-AF65-F5344CB8AC3E}">
        <p14:creationId xmlns:p14="http://schemas.microsoft.com/office/powerpoint/2010/main" val="705262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E5BEEE-9A1C-3E27-D982-AEAB40F17C3B}"/>
              </a:ext>
            </a:extLst>
          </p:cNvPr>
          <p:cNvPicPr>
            <a:picLocks noChangeAspect="1"/>
          </p:cNvPicPr>
          <p:nvPr/>
        </p:nvPicPr>
        <p:blipFill>
          <a:blip r:embed="rId3"/>
          <a:stretch>
            <a:fillRect/>
          </a:stretch>
        </p:blipFill>
        <p:spPr>
          <a:xfrm flipH="1">
            <a:off x="6906996" y="4362450"/>
            <a:ext cx="1665487" cy="2200275"/>
          </a:xfrm>
          <a:prstGeom prst="rect">
            <a:avLst/>
          </a:prstGeom>
        </p:spPr>
      </p:pic>
      <p:sp>
        <p:nvSpPr>
          <p:cNvPr id="2" name="Title 1">
            <a:extLst>
              <a:ext uri="{FF2B5EF4-FFF2-40B4-BE49-F238E27FC236}">
                <a16:creationId xmlns:a16="http://schemas.microsoft.com/office/drawing/2014/main" id="{FBA40664-013B-943B-8B2D-93CD558526A7}"/>
              </a:ext>
            </a:extLst>
          </p:cNvPr>
          <p:cNvSpPr>
            <a:spLocks noGrp="1"/>
          </p:cNvSpPr>
          <p:nvPr>
            <p:ph type="title"/>
          </p:nvPr>
        </p:nvSpPr>
        <p:spPr/>
        <p:txBody>
          <a:bodyPr/>
          <a:lstStyle/>
          <a:p>
            <a:r>
              <a:rPr lang="en-US" dirty="0"/>
              <a:t>7 Types of Plastics</a:t>
            </a:r>
          </a:p>
        </p:txBody>
      </p:sp>
      <p:sp>
        <p:nvSpPr>
          <p:cNvPr id="3" name="Content Placeholder 2">
            <a:extLst>
              <a:ext uri="{FF2B5EF4-FFF2-40B4-BE49-F238E27FC236}">
                <a16:creationId xmlns:a16="http://schemas.microsoft.com/office/drawing/2014/main" id="{3162A91D-1EAA-5C82-8A3A-1E199B3841B9}"/>
              </a:ext>
            </a:extLst>
          </p:cNvPr>
          <p:cNvSpPr>
            <a:spLocks noGrp="1"/>
          </p:cNvSpPr>
          <p:nvPr>
            <p:ph idx="1"/>
          </p:nvPr>
        </p:nvSpPr>
        <p:spPr>
          <a:xfrm>
            <a:off x="190005" y="1251976"/>
            <a:ext cx="8791971" cy="5377424"/>
          </a:xfrm>
        </p:spPr>
        <p:txBody>
          <a:bodyPr>
            <a:normAutofit/>
          </a:bodyPr>
          <a:lstStyle/>
          <a:p>
            <a:r>
              <a:rPr lang="en-US" sz="3000" b="1" dirty="0"/>
              <a:t>Type identified by numbers in recycling triangle</a:t>
            </a:r>
          </a:p>
          <a:p>
            <a:r>
              <a:rPr lang="en-US" sz="3000" b="1" dirty="0"/>
              <a:t>Type 1: PET or PETE (Polyethylene Terephthalate)</a:t>
            </a:r>
            <a:endParaRPr lang="en-US" sz="3000" dirty="0"/>
          </a:p>
          <a:p>
            <a:pPr lvl="1"/>
            <a:r>
              <a:rPr lang="en-US" sz="3000" b="1" dirty="0"/>
              <a:t>Uses: </a:t>
            </a:r>
            <a:r>
              <a:rPr lang="en-US" sz="3000" dirty="0"/>
              <a:t>Drink bottles, food containers, packaging trays</a:t>
            </a:r>
          </a:p>
          <a:p>
            <a:pPr lvl="1"/>
            <a:r>
              <a:rPr lang="en-US" sz="3000" b="1" dirty="0"/>
              <a:t>Recyclability:</a:t>
            </a:r>
            <a:r>
              <a:rPr lang="en-US" sz="3000" dirty="0"/>
              <a:t> Widely recyclable. Repeated use can increase chemical leaching and bacterial growth</a:t>
            </a:r>
          </a:p>
          <a:p>
            <a:r>
              <a:rPr lang="en-US" sz="3000" b="1" dirty="0"/>
              <a:t>Type 2: HDPE (High-Density Polyethylene)</a:t>
            </a:r>
            <a:r>
              <a:rPr lang="en-US" sz="3000" dirty="0"/>
              <a:t> </a:t>
            </a:r>
          </a:p>
          <a:p>
            <a:pPr lvl="1"/>
            <a:r>
              <a:rPr lang="en-US" sz="3000" b="1" dirty="0"/>
              <a:t>Uses: </a:t>
            </a:r>
            <a:r>
              <a:rPr lang="en-US" sz="3000" dirty="0"/>
              <a:t>Milk jugs, detergent bottles, </a:t>
            </a:r>
            <a:br>
              <a:rPr lang="en-US" sz="3000" dirty="0"/>
            </a:br>
            <a:r>
              <a:rPr lang="en-US" sz="3000" dirty="0"/>
              <a:t>shampoo containers</a:t>
            </a:r>
          </a:p>
          <a:p>
            <a:pPr lvl="1"/>
            <a:r>
              <a:rPr lang="en-US" sz="3000" b="1" dirty="0"/>
              <a:t>Recyclability:</a:t>
            </a:r>
            <a:r>
              <a:rPr lang="en-US" sz="3000" dirty="0"/>
              <a:t> Highly recyclable,</a:t>
            </a:r>
            <a:br>
              <a:rPr lang="en-US" sz="3000" dirty="0"/>
            </a:br>
            <a:r>
              <a:rPr lang="en-US" sz="3000" dirty="0"/>
              <a:t> considered safe for food contact</a:t>
            </a:r>
          </a:p>
          <a:p>
            <a:endParaRPr lang="en-US" dirty="0"/>
          </a:p>
        </p:txBody>
      </p:sp>
      <p:sp>
        <p:nvSpPr>
          <p:cNvPr id="4" name="Slide Number Placeholder 3">
            <a:extLst>
              <a:ext uri="{FF2B5EF4-FFF2-40B4-BE49-F238E27FC236}">
                <a16:creationId xmlns:a16="http://schemas.microsoft.com/office/drawing/2014/main" id="{CC4C9F0C-82BC-0AA3-AB6D-F79702EDF634}"/>
              </a:ext>
            </a:extLst>
          </p:cNvPr>
          <p:cNvSpPr>
            <a:spLocks noGrp="1"/>
          </p:cNvSpPr>
          <p:nvPr>
            <p:ph type="sldNum" sz="quarter" idx="12"/>
          </p:nvPr>
        </p:nvSpPr>
        <p:spPr/>
        <p:txBody>
          <a:bodyPr/>
          <a:lstStyle/>
          <a:p>
            <a:r>
              <a:rPr lang="en-US" dirty="0"/>
              <a:t>PAGE </a:t>
            </a:r>
            <a:fld id="{9CD8D479-8942-46E8-A226-A4E01F7A105C}" type="slidenum">
              <a:rPr lang="en-US" smtClean="0"/>
              <a:pPr/>
              <a:t>16</a:t>
            </a:fld>
            <a:endParaRPr lang="en-US" dirty="0"/>
          </a:p>
        </p:txBody>
      </p:sp>
    </p:spTree>
    <p:extLst>
      <p:ext uri="{BB962C8B-B14F-4D97-AF65-F5344CB8AC3E}">
        <p14:creationId xmlns:p14="http://schemas.microsoft.com/office/powerpoint/2010/main" val="275762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6F21B-E623-95C0-A9A4-682C7BB3BB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068953-85D8-939A-E9EF-30295FD4D104}"/>
              </a:ext>
            </a:extLst>
          </p:cNvPr>
          <p:cNvSpPr>
            <a:spLocks noGrp="1"/>
          </p:cNvSpPr>
          <p:nvPr>
            <p:ph type="title"/>
          </p:nvPr>
        </p:nvSpPr>
        <p:spPr>
          <a:xfrm>
            <a:off x="411448" y="404779"/>
            <a:ext cx="6941852" cy="847197"/>
          </a:xfrm>
        </p:spPr>
        <p:txBody>
          <a:bodyPr>
            <a:noAutofit/>
          </a:bodyPr>
          <a:lstStyle/>
          <a:p>
            <a:r>
              <a:rPr lang="en-US" dirty="0"/>
              <a:t>Types of Plastics with limited recycling</a:t>
            </a:r>
          </a:p>
        </p:txBody>
      </p:sp>
      <p:sp>
        <p:nvSpPr>
          <p:cNvPr id="3" name="Content Placeholder 2">
            <a:extLst>
              <a:ext uri="{FF2B5EF4-FFF2-40B4-BE49-F238E27FC236}">
                <a16:creationId xmlns:a16="http://schemas.microsoft.com/office/drawing/2014/main" id="{0AA79A8B-92F8-4780-FCE5-ACE51067E7A5}"/>
              </a:ext>
            </a:extLst>
          </p:cNvPr>
          <p:cNvSpPr>
            <a:spLocks noGrp="1"/>
          </p:cNvSpPr>
          <p:nvPr>
            <p:ph idx="1"/>
          </p:nvPr>
        </p:nvSpPr>
        <p:spPr>
          <a:xfrm>
            <a:off x="236975" y="1232723"/>
            <a:ext cx="8465066" cy="5410200"/>
          </a:xfrm>
        </p:spPr>
        <p:txBody>
          <a:bodyPr>
            <a:normAutofit lnSpcReduction="10000"/>
          </a:bodyPr>
          <a:lstStyle/>
          <a:p>
            <a:pPr marL="346075" marR="0" lvl="1" indent="-346075" algn="l" defTabSz="914400" rtl="0" eaLnBrk="1" fontAlgn="auto" latinLnBrk="0" hangingPunct="1">
              <a:lnSpc>
                <a:spcPct val="90000"/>
              </a:lnSpc>
              <a:spcBef>
                <a:spcPts val="1100"/>
              </a:spcBef>
              <a:spcAft>
                <a:spcPts val="0"/>
              </a:spcAft>
              <a:buClrTx/>
              <a:buSzTx/>
              <a:buFont typeface="Wingdings" panose="05000000000000000000" pitchFamily="2" charset="2"/>
              <a:buChar char="§"/>
              <a:tabLst/>
              <a:defRPr/>
            </a:pPr>
            <a:r>
              <a:rPr kumimoji="0" lang="en-US" sz="2600" b="1" i="0" u="none" strike="noStrike" kern="1200" cap="none" spc="0" normalizeH="0" baseline="0" noProof="0" dirty="0">
                <a:ln>
                  <a:noFill/>
                </a:ln>
                <a:solidFill>
                  <a:srgbClr val="014F5C"/>
                </a:solidFill>
                <a:effectLst/>
                <a:uLnTx/>
                <a:uFillTx/>
                <a:ea typeface="+mn-ea"/>
                <a:cs typeface="+mn-cs"/>
              </a:rPr>
              <a:t>Type 3: PVC (Polyvinyl Chloride): </a:t>
            </a:r>
          </a:p>
          <a:p>
            <a:pPr marL="568325" marR="0" lvl="1" indent="-284163" algn="l" defTabSz="914400" rtl="0" eaLnBrk="1" fontAlgn="auto" latinLnBrk="0" hangingPunct="1">
              <a:lnSpc>
                <a:spcPct val="90000"/>
              </a:lnSpc>
              <a:spcBef>
                <a:spcPts val="400"/>
              </a:spcBef>
              <a:spcAft>
                <a:spcPts val="0"/>
              </a:spcAft>
              <a:buClrTx/>
              <a:buSzTx/>
              <a:buFont typeface="Corbel" panose="020B0503020204020204" pitchFamily="34" charset="0"/>
              <a:buChar char="–"/>
              <a:tabLst/>
              <a:defRPr/>
            </a:pPr>
            <a:r>
              <a:rPr kumimoji="0" lang="en-US" sz="2600" b="1" i="0" u="none" strike="noStrike" kern="1200" cap="none" spc="0" normalizeH="0" baseline="0" noProof="0" dirty="0">
                <a:ln>
                  <a:noFill/>
                </a:ln>
                <a:solidFill>
                  <a:srgbClr val="014F5C"/>
                </a:solidFill>
                <a:effectLst/>
                <a:uLnTx/>
                <a:uFillTx/>
                <a:ea typeface="+mn-ea"/>
                <a:cs typeface="+mn-cs"/>
              </a:rPr>
              <a:t>Uses: </a:t>
            </a:r>
            <a:r>
              <a:rPr lang="en-US" sz="2600" b="1" dirty="0">
                <a:solidFill>
                  <a:srgbClr val="014F5C"/>
                </a:solidFill>
              </a:rPr>
              <a:t>P</a:t>
            </a:r>
            <a:r>
              <a:rPr kumimoji="0" lang="en-US" sz="2600" b="1" i="0" u="none" strike="noStrike" kern="1200" cap="none" spc="0" normalizeH="0" baseline="0" noProof="0" dirty="0" err="1">
                <a:ln>
                  <a:noFill/>
                </a:ln>
                <a:solidFill>
                  <a:srgbClr val="014F5C"/>
                </a:solidFill>
                <a:effectLst/>
                <a:uLnTx/>
                <a:uFillTx/>
                <a:ea typeface="+mn-ea"/>
                <a:cs typeface="+mn-cs"/>
              </a:rPr>
              <a:t>ipes</a:t>
            </a:r>
            <a:r>
              <a:rPr kumimoji="0" lang="en-US" sz="2600" b="1" i="0" u="none" strike="noStrike" kern="1200" cap="none" spc="0" normalizeH="0" baseline="0" noProof="0" dirty="0">
                <a:ln>
                  <a:noFill/>
                </a:ln>
                <a:solidFill>
                  <a:srgbClr val="014F5C"/>
                </a:solidFill>
                <a:effectLst/>
                <a:uLnTx/>
                <a:uFillTx/>
                <a:ea typeface="+mn-ea"/>
                <a:cs typeface="+mn-cs"/>
              </a:rPr>
              <a:t>, clear food packaging, shrink wrap</a:t>
            </a:r>
          </a:p>
          <a:p>
            <a:pPr marL="568325" marR="0" lvl="1" indent="-284163" algn="l" defTabSz="914400" rtl="0" eaLnBrk="1" fontAlgn="auto" latinLnBrk="0" hangingPunct="1">
              <a:lnSpc>
                <a:spcPct val="90000"/>
              </a:lnSpc>
              <a:spcBef>
                <a:spcPts val="400"/>
              </a:spcBef>
              <a:spcAft>
                <a:spcPts val="0"/>
              </a:spcAft>
              <a:buClrTx/>
              <a:buSzTx/>
              <a:buFont typeface="Corbel" panose="020B0503020204020204" pitchFamily="34" charset="0"/>
              <a:buChar char="–"/>
              <a:tabLst/>
              <a:defRPr/>
            </a:pPr>
            <a:r>
              <a:rPr kumimoji="0" lang="en-US" sz="2600" b="1" i="0" u="none" strike="noStrike" kern="1200" cap="none" spc="0" normalizeH="0" baseline="0" noProof="0" dirty="0">
                <a:ln>
                  <a:noFill/>
                </a:ln>
                <a:solidFill>
                  <a:srgbClr val="014F5C"/>
                </a:solidFill>
                <a:effectLst/>
                <a:uLnTx/>
                <a:uFillTx/>
                <a:ea typeface="+mn-ea"/>
                <a:cs typeface="+mn-cs"/>
              </a:rPr>
              <a:t>Recyclability:</a:t>
            </a:r>
            <a:r>
              <a:rPr kumimoji="0" lang="en-US" sz="2600" b="0" i="0" u="none" strike="noStrike" kern="1200" cap="none" spc="0" normalizeH="0" baseline="0" noProof="0" dirty="0">
                <a:ln>
                  <a:noFill/>
                </a:ln>
                <a:solidFill>
                  <a:srgbClr val="014F5C"/>
                </a:solidFill>
                <a:effectLst/>
                <a:uLnTx/>
                <a:uFillTx/>
                <a:ea typeface="+mn-ea"/>
                <a:cs typeface="+mn-cs"/>
              </a:rPr>
              <a:t> Separate from PET/PE streams; limited due to additives</a:t>
            </a:r>
            <a:endParaRPr kumimoji="0" lang="en-US" sz="2600" b="1" i="0" u="none" strike="noStrike" kern="1200" cap="none" spc="0" normalizeH="0" baseline="0" noProof="0" dirty="0">
              <a:ln>
                <a:noFill/>
              </a:ln>
              <a:solidFill>
                <a:srgbClr val="014F5C"/>
              </a:solidFill>
              <a:effectLst/>
              <a:uLnTx/>
              <a:uFillTx/>
              <a:ea typeface="+mn-ea"/>
              <a:cs typeface="+mn-cs"/>
            </a:endParaRPr>
          </a:p>
          <a:p>
            <a:r>
              <a:rPr lang="en-US" sz="2600" b="1" dirty="0"/>
              <a:t>Type 4: LDPE (Low-Density Polyethylene)</a:t>
            </a:r>
            <a:r>
              <a:rPr lang="en-US" sz="2600" dirty="0"/>
              <a:t> </a:t>
            </a:r>
          </a:p>
          <a:p>
            <a:pPr lvl="1"/>
            <a:r>
              <a:rPr lang="en-US" sz="2600" b="1" dirty="0"/>
              <a:t>Uses: </a:t>
            </a:r>
            <a:r>
              <a:rPr lang="en-US" sz="2600" dirty="0"/>
              <a:t>Grocery/bread bags, shrink wrap, squeezable bottles</a:t>
            </a:r>
            <a:endParaRPr lang="en-US" sz="2600" b="1" dirty="0"/>
          </a:p>
          <a:p>
            <a:r>
              <a:rPr lang="en-US" sz="2600" b="1" dirty="0"/>
              <a:t>Type 5: PP (Polypropylene)</a:t>
            </a:r>
            <a:r>
              <a:rPr lang="en-US" sz="2600" dirty="0"/>
              <a:t> </a:t>
            </a:r>
          </a:p>
          <a:p>
            <a:pPr lvl="1"/>
            <a:r>
              <a:rPr lang="en-US" sz="2600" b="1" dirty="0"/>
              <a:t>Uses: </a:t>
            </a:r>
            <a:r>
              <a:rPr lang="en-US" sz="2600" dirty="0"/>
              <a:t>Yogurt cups, butter tubs, microwavable trays, automotive parts</a:t>
            </a:r>
            <a:endParaRPr lang="en-US" sz="2600" b="1" dirty="0"/>
          </a:p>
          <a:p>
            <a:r>
              <a:rPr lang="en-US" sz="2600" b="1" dirty="0"/>
              <a:t>Type 6: PS (Polystyrene)</a:t>
            </a:r>
            <a:r>
              <a:rPr lang="en-US" sz="2600" dirty="0"/>
              <a:t> </a:t>
            </a:r>
          </a:p>
          <a:p>
            <a:pPr lvl="1"/>
            <a:r>
              <a:rPr lang="en-US" sz="2600" b="1" dirty="0"/>
              <a:t>Uses: </a:t>
            </a:r>
            <a:r>
              <a:rPr lang="en-US" sz="2600" dirty="0"/>
              <a:t>Disposable cups, plates, cutlery, packaging foam</a:t>
            </a:r>
          </a:p>
          <a:p>
            <a:r>
              <a:rPr lang="en-US" sz="2600" b="1" dirty="0"/>
              <a:t>Type 7: Other Plastics</a:t>
            </a:r>
            <a:endParaRPr lang="en-US" sz="2600" dirty="0"/>
          </a:p>
          <a:p>
            <a:pPr lvl="1"/>
            <a:r>
              <a:rPr lang="en-US" sz="2600" b="1" dirty="0"/>
              <a:t>Uses: Polycarbonate, bioplastics, multi-layer packaging</a:t>
            </a:r>
          </a:p>
          <a:p>
            <a:endParaRPr lang="en-US" dirty="0"/>
          </a:p>
        </p:txBody>
      </p:sp>
      <p:sp>
        <p:nvSpPr>
          <p:cNvPr id="4" name="Slide Number Placeholder 3">
            <a:extLst>
              <a:ext uri="{FF2B5EF4-FFF2-40B4-BE49-F238E27FC236}">
                <a16:creationId xmlns:a16="http://schemas.microsoft.com/office/drawing/2014/main" id="{757A2D41-8F5D-3599-CBEB-BABC7E91FF18}"/>
              </a:ext>
            </a:extLst>
          </p:cNvPr>
          <p:cNvSpPr>
            <a:spLocks noGrp="1"/>
          </p:cNvSpPr>
          <p:nvPr>
            <p:ph type="sldNum" sz="quarter" idx="12"/>
          </p:nvPr>
        </p:nvSpPr>
        <p:spPr/>
        <p:txBody>
          <a:bodyPr/>
          <a:lstStyle/>
          <a:p>
            <a:r>
              <a:rPr lang="en-US" dirty="0"/>
              <a:t>PAGE </a:t>
            </a:r>
            <a:fld id="{9CD8D479-8942-46E8-A226-A4E01F7A105C}" type="slidenum">
              <a:rPr lang="en-US" smtClean="0"/>
              <a:pPr/>
              <a:t>17</a:t>
            </a:fld>
            <a:endParaRPr lang="en-US" dirty="0"/>
          </a:p>
        </p:txBody>
      </p:sp>
    </p:spTree>
    <p:extLst>
      <p:ext uri="{BB962C8B-B14F-4D97-AF65-F5344CB8AC3E}">
        <p14:creationId xmlns:p14="http://schemas.microsoft.com/office/powerpoint/2010/main" val="4110714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17E8A-C0EB-0475-5172-D49DF1064E84}"/>
              </a:ext>
            </a:extLst>
          </p:cNvPr>
          <p:cNvSpPr>
            <a:spLocks noGrp="1"/>
          </p:cNvSpPr>
          <p:nvPr>
            <p:ph type="title"/>
          </p:nvPr>
        </p:nvSpPr>
        <p:spPr>
          <a:xfrm>
            <a:off x="411448" y="404779"/>
            <a:ext cx="7783862" cy="847197"/>
          </a:xfrm>
        </p:spPr>
        <p:txBody>
          <a:bodyPr>
            <a:normAutofit/>
          </a:bodyPr>
          <a:lstStyle/>
          <a:p>
            <a:pPr>
              <a:spcBef>
                <a:spcPts val="1500"/>
              </a:spcBef>
              <a:spcAft>
                <a:spcPts val="600"/>
              </a:spcAft>
            </a:pPr>
            <a:r>
              <a:rPr lang="en-US" b="1" i="0" dirty="0">
                <a:effectLst/>
                <a:latin typeface="+mj-lt"/>
              </a:rPr>
              <a:t>Recycling in Anderson County &amp; Oak Ridge</a:t>
            </a:r>
            <a:endParaRPr lang="en-US" dirty="0">
              <a:latin typeface="+mj-lt"/>
            </a:endParaRPr>
          </a:p>
        </p:txBody>
      </p:sp>
      <p:sp>
        <p:nvSpPr>
          <p:cNvPr id="3" name="Content Placeholder 2">
            <a:extLst>
              <a:ext uri="{FF2B5EF4-FFF2-40B4-BE49-F238E27FC236}">
                <a16:creationId xmlns:a16="http://schemas.microsoft.com/office/drawing/2014/main" id="{B418C828-1D22-69AD-78B4-4A7A813234E8}"/>
              </a:ext>
            </a:extLst>
          </p:cNvPr>
          <p:cNvSpPr>
            <a:spLocks noGrp="1"/>
          </p:cNvSpPr>
          <p:nvPr>
            <p:ph idx="1"/>
          </p:nvPr>
        </p:nvSpPr>
        <p:spPr>
          <a:xfrm>
            <a:off x="286736" y="1318564"/>
            <a:ext cx="8570528" cy="5042694"/>
          </a:xfrm>
        </p:spPr>
        <p:txBody>
          <a:bodyPr>
            <a:normAutofit fontScale="77500" lnSpcReduction="20000"/>
          </a:bodyPr>
          <a:lstStyle/>
          <a:p>
            <a:pPr>
              <a:spcAft>
                <a:spcPts val="600"/>
              </a:spcAft>
            </a:pPr>
            <a:r>
              <a:rPr lang="en-US" b="1" i="0" dirty="0">
                <a:effectLst/>
              </a:rPr>
              <a:t>Anderson County Convenience Centers:</a:t>
            </a:r>
            <a:endParaRPr lang="en-US" b="0" i="0" dirty="0">
              <a:effectLst/>
            </a:endParaRPr>
          </a:p>
          <a:p>
            <a:pPr marL="914400" lvl="1" indent="-457200" algn="l">
              <a:spcAft>
                <a:spcPts val="600"/>
              </a:spcAft>
              <a:buFontTx/>
              <a:buChar char="-"/>
            </a:pPr>
            <a:r>
              <a:rPr lang="en-US" i="0" dirty="0">
                <a:effectLst/>
              </a:rPr>
              <a:t>Glen Alpine, Wolf Valley, Green Valley, Marlow, Frost Bottom, and Blockhouse Valley Road.</a:t>
            </a:r>
            <a:endParaRPr lang="en-US" baseline="30000" dirty="0">
              <a:solidFill>
                <a:srgbClr val="1976D2"/>
              </a:solidFill>
            </a:endParaRPr>
          </a:p>
          <a:p>
            <a:pPr marL="914400" lvl="1" indent="-457200" algn="l">
              <a:spcAft>
                <a:spcPts val="600"/>
              </a:spcAft>
              <a:buFontTx/>
              <a:buChar char="-"/>
            </a:pPr>
            <a:r>
              <a:rPr lang="en-US" i="0" dirty="0">
                <a:effectLst/>
              </a:rPr>
              <a:t>Single-Stream compactors make dropping off easy.</a:t>
            </a:r>
          </a:p>
          <a:p>
            <a:pPr>
              <a:spcAft>
                <a:spcPts val="600"/>
              </a:spcAft>
            </a:pPr>
            <a:r>
              <a:rPr lang="en-US" b="1" i="0" dirty="0">
                <a:effectLst/>
              </a:rPr>
              <a:t>Accepted Materials:</a:t>
            </a:r>
            <a:endParaRPr lang="en-US" b="0" i="0" dirty="0">
              <a:effectLst/>
            </a:endParaRPr>
          </a:p>
          <a:p>
            <a:pPr marL="914400" lvl="1" indent="-457200" algn="l">
              <a:spcAft>
                <a:spcPts val="600"/>
              </a:spcAft>
              <a:buFontTx/>
              <a:buChar char="-"/>
            </a:pPr>
            <a:r>
              <a:rPr lang="en-US" b="0" i="0" dirty="0">
                <a:effectLst/>
              </a:rPr>
              <a:t>Corrugated cardboard, aluminum &amp; steel cans, mixed paper, and mixed plastics #1–7.</a:t>
            </a:r>
            <a:endParaRPr lang="en-US" b="0" i="0" u="none" strike="noStrike" baseline="30000" dirty="0">
              <a:solidFill>
                <a:srgbClr val="1976D2"/>
              </a:solidFill>
              <a:effectLst/>
            </a:endParaRPr>
          </a:p>
          <a:p>
            <a:pPr>
              <a:spcAft>
                <a:spcPts val="600"/>
              </a:spcAft>
            </a:pPr>
            <a:r>
              <a:rPr lang="en-US" b="1" i="0" dirty="0">
                <a:effectLst/>
              </a:rPr>
              <a:t>No Glass Recycling:</a:t>
            </a:r>
            <a:endParaRPr lang="en-US" b="0" i="0" dirty="0">
              <a:effectLst/>
            </a:endParaRPr>
          </a:p>
          <a:p>
            <a:pPr marL="914400" lvl="1" indent="-457200" algn="l">
              <a:spcAft>
                <a:spcPts val="600"/>
              </a:spcAft>
              <a:buFontTx/>
              <a:buChar char="-"/>
            </a:pPr>
            <a:r>
              <a:rPr lang="en-US" b="0" i="0" dirty="0">
                <a:effectLst/>
              </a:rPr>
              <a:t>Glass currently </a:t>
            </a:r>
            <a:r>
              <a:rPr lang="en-US" b="1" i="0" dirty="0">
                <a:effectLst/>
              </a:rPr>
              <a:t>not</a:t>
            </a:r>
            <a:r>
              <a:rPr lang="en-US" b="0" i="0" dirty="0">
                <a:effectLst/>
              </a:rPr>
              <a:t> accepted </a:t>
            </a:r>
            <a:r>
              <a:rPr lang="en-US" dirty="0"/>
              <a:t>in most local</a:t>
            </a:r>
            <a:r>
              <a:rPr lang="en-US" b="0" i="0" dirty="0">
                <a:effectLst/>
              </a:rPr>
              <a:t> convenience centers.</a:t>
            </a:r>
            <a:endParaRPr lang="en-US" b="0" i="0" u="none" strike="noStrike" baseline="30000" dirty="0">
              <a:solidFill>
                <a:srgbClr val="1976D2"/>
              </a:solidFill>
              <a:effectLst/>
            </a:endParaRPr>
          </a:p>
          <a:p>
            <a:pPr>
              <a:spcAft>
                <a:spcPts val="600"/>
              </a:spcAft>
            </a:pPr>
            <a:r>
              <a:rPr lang="en-US" b="1" i="0" dirty="0">
                <a:effectLst/>
              </a:rPr>
              <a:t>Oak Ridge Residents:</a:t>
            </a:r>
            <a:endParaRPr lang="en-US" b="0" i="0" dirty="0">
              <a:effectLst/>
            </a:endParaRPr>
          </a:p>
          <a:p>
            <a:pPr marL="914400" lvl="1" indent="-457200" algn="l">
              <a:spcAft>
                <a:spcPts val="600"/>
              </a:spcAft>
              <a:buFontTx/>
              <a:buChar char="-"/>
            </a:pPr>
            <a:r>
              <a:rPr lang="en-US" b="0" i="0" dirty="0">
                <a:effectLst/>
              </a:rPr>
              <a:t>Backdoor/curbside collection of recyclables or drop-off at the Warehouse Road Convenience Center (Oak Ridge residents only).</a:t>
            </a:r>
            <a:endParaRPr lang="en-US" b="0" i="0" u="none" strike="noStrike" baseline="30000" dirty="0">
              <a:solidFill>
                <a:srgbClr val="1976D2"/>
              </a:solidFill>
              <a:effectLst/>
            </a:endParaRPr>
          </a:p>
        </p:txBody>
      </p:sp>
      <p:sp>
        <p:nvSpPr>
          <p:cNvPr id="4" name="Slide Number Placeholder 3">
            <a:extLst>
              <a:ext uri="{FF2B5EF4-FFF2-40B4-BE49-F238E27FC236}">
                <a16:creationId xmlns:a16="http://schemas.microsoft.com/office/drawing/2014/main" id="{43A3CF60-A5AF-3B7C-5335-58E73195C897}"/>
              </a:ext>
            </a:extLst>
          </p:cNvPr>
          <p:cNvSpPr>
            <a:spLocks noGrp="1"/>
          </p:cNvSpPr>
          <p:nvPr>
            <p:ph type="sldNum" sz="quarter" idx="12"/>
          </p:nvPr>
        </p:nvSpPr>
        <p:spPr/>
        <p:txBody>
          <a:bodyPr/>
          <a:lstStyle/>
          <a:p>
            <a:r>
              <a:rPr lang="en-US" dirty="0"/>
              <a:t>PAGE </a:t>
            </a:r>
            <a:fld id="{9CD8D479-8942-46E8-A226-A4E01F7A105C}" type="slidenum">
              <a:rPr lang="en-US" smtClean="0"/>
              <a:pPr/>
              <a:t>18</a:t>
            </a:fld>
            <a:endParaRPr lang="en-US" dirty="0"/>
          </a:p>
        </p:txBody>
      </p:sp>
    </p:spTree>
    <p:extLst>
      <p:ext uri="{BB962C8B-B14F-4D97-AF65-F5344CB8AC3E}">
        <p14:creationId xmlns:p14="http://schemas.microsoft.com/office/powerpoint/2010/main" val="17344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E5AD6-52F0-0EAD-ABF6-D76594B59282}"/>
              </a:ext>
            </a:extLst>
          </p:cNvPr>
          <p:cNvSpPr>
            <a:spLocks noGrp="1"/>
          </p:cNvSpPr>
          <p:nvPr>
            <p:ph type="title"/>
          </p:nvPr>
        </p:nvSpPr>
        <p:spPr/>
        <p:txBody>
          <a:bodyPr>
            <a:normAutofit/>
          </a:bodyPr>
          <a:lstStyle/>
          <a:p>
            <a:pPr>
              <a:spcBef>
                <a:spcPts val="1500"/>
              </a:spcBef>
              <a:spcAft>
                <a:spcPts val="600"/>
              </a:spcAft>
            </a:pPr>
            <a:r>
              <a:rPr lang="en-US" b="1" i="0" dirty="0">
                <a:effectLst/>
                <a:latin typeface="+mj-lt"/>
              </a:rPr>
              <a:t>Recycling in Knox County</a:t>
            </a:r>
            <a:endParaRPr lang="en-US" dirty="0">
              <a:latin typeface="+mj-lt"/>
            </a:endParaRPr>
          </a:p>
        </p:txBody>
      </p:sp>
      <p:sp>
        <p:nvSpPr>
          <p:cNvPr id="3" name="Content Placeholder 2">
            <a:extLst>
              <a:ext uri="{FF2B5EF4-FFF2-40B4-BE49-F238E27FC236}">
                <a16:creationId xmlns:a16="http://schemas.microsoft.com/office/drawing/2014/main" id="{BCF735F4-E90C-076E-98AB-F51175B4EF9B}"/>
              </a:ext>
            </a:extLst>
          </p:cNvPr>
          <p:cNvSpPr>
            <a:spLocks noGrp="1"/>
          </p:cNvSpPr>
          <p:nvPr>
            <p:ph idx="1"/>
          </p:nvPr>
        </p:nvSpPr>
        <p:spPr>
          <a:xfrm>
            <a:off x="400041" y="1410526"/>
            <a:ext cx="8570528" cy="5017321"/>
          </a:xfrm>
        </p:spPr>
        <p:txBody>
          <a:bodyPr>
            <a:normAutofit fontScale="92500" lnSpcReduction="10000"/>
          </a:bodyPr>
          <a:lstStyle/>
          <a:p>
            <a:r>
              <a:rPr lang="en-US" dirty="0"/>
              <a:t>City of Knoxville Curbside (Opt-in):</a:t>
            </a:r>
          </a:p>
          <a:p>
            <a:pPr lvl="1"/>
            <a:r>
              <a:rPr lang="en-US" dirty="0"/>
              <a:t>For residents with 1–4 dwelling units.</a:t>
            </a:r>
            <a:endParaRPr lang="en-US" sz="2400" baseline="30000" dirty="0">
              <a:solidFill>
                <a:srgbClr val="1976D2"/>
              </a:solidFill>
            </a:endParaRPr>
          </a:p>
          <a:p>
            <a:pPr lvl="1"/>
            <a:r>
              <a:rPr lang="en-US" dirty="0"/>
              <a:t>Accepts paper, cardboard, metal cans, and plastic containers #1–7 (No Styrofoam).</a:t>
            </a:r>
            <a:endParaRPr lang="en-US" sz="2400" baseline="30000" dirty="0">
              <a:solidFill>
                <a:srgbClr val="1976D2"/>
              </a:solidFill>
            </a:endParaRPr>
          </a:p>
          <a:p>
            <a:r>
              <a:rPr lang="en-US" dirty="0"/>
              <a:t>Knox County Convenience Centers:</a:t>
            </a:r>
          </a:p>
          <a:p>
            <a:pPr lvl="1"/>
            <a:r>
              <a:rPr lang="en-US" dirty="0"/>
              <a:t>7 centers for county residents (Halls, Karns, Powell, Dutchtown, etc.).</a:t>
            </a:r>
            <a:endParaRPr lang="en-US" sz="2400" baseline="30000" dirty="0">
              <a:solidFill>
                <a:srgbClr val="1976D2"/>
              </a:solidFill>
            </a:endParaRPr>
          </a:p>
          <a:p>
            <a:r>
              <a:rPr lang="en-US" dirty="0"/>
              <a:t>The Glass Rule:</a:t>
            </a:r>
          </a:p>
          <a:p>
            <a:pPr lvl="1"/>
            <a:r>
              <a:rPr lang="en-US" dirty="0"/>
              <a:t>Glass is NOT accepted in curbside bins or County Convenience Centers. </a:t>
            </a:r>
            <a:endParaRPr lang="en-US" sz="2400" baseline="30000" dirty="0">
              <a:solidFill>
                <a:srgbClr val="1976D2"/>
              </a:solidFill>
            </a:endParaRPr>
          </a:p>
          <a:p>
            <a:pPr lvl="1"/>
            <a:r>
              <a:rPr lang="en-US" dirty="0"/>
              <a:t>Glass must go to the 4 City Drop-Off Centers (e.g., Cedar Bluff, Pleasant Ridge) or the UT Campus Center.</a:t>
            </a:r>
            <a:endParaRPr lang="en-US" sz="2400" baseline="30000" dirty="0">
              <a:solidFill>
                <a:srgbClr val="1976D2"/>
              </a:solidFill>
            </a:endParaRPr>
          </a:p>
        </p:txBody>
      </p:sp>
      <p:sp>
        <p:nvSpPr>
          <p:cNvPr id="4" name="Slide Number Placeholder 3">
            <a:extLst>
              <a:ext uri="{FF2B5EF4-FFF2-40B4-BE49-F238E27FC236}">
                <a16:creationId xmlns:a16="http://schemas.microsoft.com/office/drawing/2014/main" id="{E412D7D4-A180-0B5A-057C-F6EA4D3317FB}"/>
              </a:ext>
            </a:extLst>
          </p:cNvPr>
          <p:cNvSpPr>
            <a:spLocks noGrp="1"/>
          </p:cNvSpPr>
          <p:nvPr>
            <p:ph type="sldNum" sz="quarter" idx="12"/>
          </p:nvPr>
        </p:nvSpPr>
        <p:spPr/>
        <p:txBody>
          <a:bodyPr/>
          <a:lstStyle/>
          <a:p>
            <a:r>
              <a:rPr lang="en-US" dirty="0"/>
              <a:t>PAGE </a:t>
            </a:r>
            <a:fld id="{9CD8D479-8942-46E8-A226-A4E01F7A105C}" type="slidenum">
              <a:rPr lang="en-US" smtClean="0"/>
              <a:pPr/>
              <a:t>19</a:t>
            </a:fld>
            <a:endParaRPr lang="en-US" dirty="0"/>
          </a:p>
        </p:txBody>
      </p:sp>
    </p:spTree>
    <p:extLst>
      <p:ext uri="{BB962C8B-B14F-4D97-AF65-F5344CB8AC3E}">
        <p14:creationId xmlns:p14="http://schemas.microsoft.com/office/powerpoint/2010/main" val="288275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E207B-565F-57AE-427E-604D1F51B602}"/>
              </a:ext>
            </a:extLst>
          </p:cNvPr>
          <p:cNvSpPr>
            <a:spLocks noGrp="1"/>
          </p:cNvSpPr>
          <p:nvPr>
            <p:ph type="title"/>
          </p:nvPr>
        </p:nvSpPr>
        <p:spPr>
          <a:xfrm>
            <a:off x="391940" y="482905"/>
            <a:ext cx="7028962" cy="759448"/>
          </a:xfrm>
        </p:spPr>
        <p:txBody>
          <a:bodyPr>
            <a:normAutofit/>
          </a:bodyPr>
          <a:lstStyle/>
          <a:p>
            <a:r>
              <a:rPr lang="en-US" dirty="0"/>
              <a:t>Presentation Outline</a:t>
            </a:r>
          </a:p>
        </p:txBody>
      </p:sp>
      <p:sp>
        <p:nvSpPr>
          <p:cNvPr id="4" name="Content Placeholder 3">
            <a:extLst>
              <a:ext uri="{FF2B5EF4-FFF2-40B4-BE49-F238E27FC236}">
                <a16:creationId xmlns:a16="http://schemas.microsoft.com/office/drawing/2014/main" id="{F7414CAD-0E2F-3613-F213-8B109A1DE34B}"/>
              </a:ext>
            </a:extLst>
          </p:cNvPr>
          <p:cNvSpPr>
            <a:spLocks noGrp="1"/>
          </p:cNvSpPr>
          <p:nvPr>
            <p:ph sz="half" idx="2"/>
          </p:nvPr>
        </p:nvSpPr>
        <p:spPr>
          <a:xfrm>
            <a:off x="517292" y="1540332"/>
            <a:ext cx="6717898" cy="4589535"/>
          </a:xfrm>
        </p:spPr>
        <p:txBody>
          <a:bodyPr>
            <a:noAutofit/>
          </a:bodyPr>
          <a:lstStyle/>
          <a:p>
            <a:pPr>
              <a:spcAft>
                <a:spcPts val="900"/>
              </a:spcAft>
            </a:pPr>
            <a:r>
              <a:rPr lang="en-US" sz="2400" b="0" dirty="0">
                <a:solidFill>
                  <a:schemeClr val="tx1"/>
                </a:solidFill>
              </a:rPr>
              <a:t>Introductions</a:t>
            </a:r>
          </a:p>
          <a:p>
            <a:pPr>
              <a:spcAft>
                <a:spcPts val="900"/>
              </a:spcAft>
            </a:pPr>
            <a:r>
              <a:rPr lang="en-US" sz="2400" b="0" dirty="0">
                <a:solidFill>
                  <a:schemeClr val="tx1"/>
                </a:solidFill>
              </a:rPr>
              <a:t>UCOR Mission &amp; Scope</a:t>
            </a:r>
          </a:p>
          <a:p>
            <a:pPr>
              <a:spcAft>
                <a:spcPts val="900"/>
              </a:spcAft>
            </a:pPr>
            <a:r>
              <a:rPr lang="en-US" sz="2400" b="0" dirty="0">
                <a:solidFill>
                  <a:schemeClr val="tx1"/>
                </a:solidFill>
              </a:rPr>
              <a:t>UCOR ‘Reduce, Reuse, and Recycle’ Programs</a:t>
            </a:r>
          </a:p>
          <a:p>
            <a:pPr>
              <a:spcAft>
                <a:spcPts val="900"/>
              </a:spcAft>
            </a:pPr>
            <a:r>
              <a:rPr lang="en-US" sz="2400" b="0" dirty="0">
                <a:solidFill>
                  <a:schemeClr val="tx1"/>
                </a:solidFill>
              </a:rPr>
              <a:t>Discuss 3Rs</a:t>
            </a:r>
          </a:p>
          <a:p>
            <a:pPr>
              <a:spcAft>
                <a:spcPts val="900"/>
              </a:spcAft>
            </a:pPr>
            <a:r>
              <a:rPr lang="en-US" sz="2400" b="0" dirty="0">
                <a:solidFill>
                  <a:schemeClr val="tx1"/>
                </a:solidFill>
              </a:rPr>
              <a:t>Recycling in our Communities</a:t>
            </a:r>
          </a:p>
          <a:p>
            <a:pPr>
              <a:spcAft>
                <a:spcPts val="900"/>
              </a:spcAft>
            </a:pPr>
            <a:r>
              <a:rPr lang="en-US" sz="2400" b="0" dirty="0">
                <a:solidFill>
                  <a:schemeClr val="tx1"/>
                </a:solidFill>
              </a:rPr>
              <a:t>Special Waste and Hazardous Waste</a:t>
            </a:r>
          </a:p>
          <a:p>
            <a:pPr>
              <a:spcAft>
                <a:spcPts val="900"/>
              </a:spcAft>
            </a:pPr>
            <a:r>
              <a:rPr lang="en-US" sz="2400" b="0" dirty="0">
                <a:solidFill>
                  <a:schemeClr val="tx1"/>
                </a:solidFill>
              </a:rPr>
              <a:t>What we can do to make a difference</a:t>
            </a:r>
          </a:p>
        </p:txBody>
      </p:sp>
      <p:sp>
        <p:nvSpPr>
          <p:cNvPr id="5" name="Slide Number Placeholder 4">
            <a:extLst>
              <a:ext uri="{FF2B5EF4-FFF2-40B4-BE49-F238E27FC236}">
                <a16:creationId xmlns:a16="http://schemas.microsoft.com/office/drawing/2014/main" id="{D5E2BE7B-AD4C-F613-6BAC-2FBFDE9EA569}"/>
              </a:ext>
            </a:extLst>
          </p:cNvPr>
          <p:cNvSpPr>
            <a:spLocks noGrp="1"/>
          </p:cNvSpPr>
          <p:nvPr>
            <p:ph type="sldNum" sz="quarter" idx="12"/>
          </p:nvPr>
        </p:nvSpPr>
        <p:spPr/>
        <p:txBody>
          <a:bodyPr/>
          <a:lstStyle/>
          <a:p>
            <a:r>
              <a:rPr lang="en-US" spc="0" dirty="0"/>
              <a:t>PAGE </a:t>
            </a:r>
            <a:fld id="{9CD8D479-8942-46E8-A226-A4E01F7A105C}" type="slidenum">
              <a:rPr lang="en-US" spc="0" smtClean="0"/>
              <a:pPr/>
              <a:t>2</a:t>
            </a:fld>
            <a:endParaRPr lang="en-US" spc="0" dirty="0"/>
          </a:p>
        </p:txBody>
      </p:sp>
      <p:pic>
        <p:nvPicPr>
          <p:cNvPr id="6" name="Picture 5">
            <a:extLst>
              <a:ext uri="{FF2B5EF4-FFF2-40B4-BE49-F238E27FC236}">
                <a16:creationId xmlns:a16="http://schemas.microsoft.com/office/drawing/2014/main" id="{5341C8D9-E496-2A31-5F96-474B6EE76FE7}"/>
              </a:ext>
            </a:extLst>
          </p:cNvPr>
          <p:cNvPicPr>
            <a:picLocks noChangeAspect="1"/>
          </p:cNvPicPr>
          <p:nvPr/>
        </p:nvPicPr>
        <p:blipFill>
          <a:blip r:embed="rId3"/>
          <a:stretch>
            <a:fillRect/>
          </a:stretch>
        </p:blipFill>
        <p:spPr>
          <a:xfrm>
            <a:off x="6134899" y="3429000"/>
            <a:ext cx="2200582" cy="2162477"/>
          </a:xfrm>
          <a:prstGeom prst="rect">
            <a:avLst/>
          </a:prstGeom>
        </p:spPr>
      </p:pic>
    </p:spTree>
    <p:extLst>
      <p:ext uri="{BB962C8B-B14F-4D97-AF65-F5344CB8AC3E}">
        <p14:creationId xmlns:p14="http://schemas.microsoft.com/office/powerpoint/2010/main" val="268310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DB1A-A5AD-D96F-A9C3-ED0BDFCA650F}"/>
              </a:ext>
            </a:extLst>
          </p:cNvPr>
          <p:cNvSpPr>
            <a:spLocks noGrp="1"/>
          </p:cNvSpPr>
          <p:nvPr>
            <p:ph type="title"/>
          </p:nvPr>
        </p:nvSpPr>
        <p:spPr>
          <a:xfrm>
            <a:off x="411448" y="404779"/>
            <a:ext cx="6835172" cy="847197"/>
          </a:xfrm>
        </p:spPr>
        <p:txBody>
          <a:bodyPr>
            <a:noAutofit/>
          </a:bodyPr>
          <a:lstStyle/>
          <a:p>
            <a:pPr>
              <a:spcBef>
                <a:spcPts val="1500"/>
              </a:spcBef>
              <a:spcAft>
                <a:spcPts val="600"/>
              </a:spcAft>
            </a:pPr>
            <a:r>
              <a:rPr lang="en-US" i="0" dirty="0">
                <a:effectLst/>
                <a:latin typeface="+mj-lt"/>
              </a:rPr>
              <a:t>The "No-List" (What NOT to Recycle)</a:t>
            </a:r>
            <a:endParaRPr lang="en-US" dirty="0">
              <a:latin typeface="+mj-lt"/>
            </a:endParaRPr>
          </a:p>
        </p:txBody>
      </p:sp>
      <p:sp>
        <p:nvSpPr>
          <p:cNvPr id="3" name="Content Placeholder 2">
            <a:extLst>
              <a:ext uri="{FF2B5EF4-FFF2-40B4-BE49-F238E27FC236}">
                <a16:creationId xmlns:a16="http://schemas.microsoft.com/office/drawing/2014/main" id="{147179F8-2CC5-33DD-8CD3-D08C441C757A}"/>
              </a:ext>
            </a:extLst>
          </p:cNvPr>
          <p:cNvSpPr>
            <a:spLocks noGrp="1"/>
          </p:cNvSpPr>
          <p:nvPr>
            <p:ph idx="1"/>
          </p:nvPr>
        </p:nvSpPr>
        <p:spPr>
          <a:xfrm>
            <a:off x="510540" y="1251977"/>
            <a:ext cx="8321040" cy="4981184"/>
          </a:xfrm>
        </p:spPr>
        <p:txBody>
          <a:bodyPr>
            <a:normAutofit lnSpcReduction="10000"/>
          </a:bodyPr>
          <a:lstStyle/>
          <a:p>
            <a:pPr algn="l">
              <a:spcAft>
                <a:spcPts val="600"/>
              </a:spcAft>
            </a:pPr>
            <a:r>
              <a:rPr lang="en-US" i="0" dirty="0">
                <a:effectLst/>
              </a:rPr>
              <a:t>Plastic grocery bags: Take these back to store drop-off bins at Kroger, Food City, or Publix.</a:t>
            </a:r>
            <a:endParaRPr lang="en-US" i="0" u="none" strike="noStrike" baseline="30000" dirty="0">
              <a:solidFill>
                <a:srgbClr val="1976D2"/>
              </a:solidFill>
              <a:effectLst/>
            </a:endParaRPr>
          </a:p>
          <a:p>
            <a:pPr algn="l">
              <a:spcAft>
                <a:spcPts val="600"/>
              </a:spcAft>
            </a:pPr>
            <a:r>
              <a:rPr lang="en-US" i="0" dirty="0">
                <a:effectLst/>
              </a:rPr>
              <a:t>Styrofoam: Egg cartons, cups, and packaging belong in the trash (except clean foam trays, which can go to Publix drop-offs).</a:t>
            </a:r>
            <a:endParaRPr lang="en-US" i="0" u="none" strike="noStrike" baseline="30000" dirty="0">
              <a:solidFill>
                <a:srgbClr val="1976D2"/>
              </a:solidFill>
              <a:effectLst/>
            </a:endParaRPr>
          </a:p>
          <a:p>
            <a:pPr algn="l">
              <a:spcAft>
                <a:spcPts val="600"/>
              </a:spcAft>
            </a:pPr>
            <a:r>
              <a:rPr lang="en-US" i="0" dirty="0">
                <a:effectLst/>
              </a:rPr>
              <a:t>Food-Soiled Paper: Greasy pizza boxes or used paper plates must go in the trash.</a:t>
            </a:r>
          </a:p>
          <a:p>
            <a:pPr algn="l">
              <a:spcAft>
                <a:spcPts val="600"/>
              </a:spcAft>
            </a:pPr>
            <a:r>
              <a:rPr lang="en-US" i="0" dirty="0">
                <a:effectLst/>
              </a:rPr>
              <a:t>Hoses, Wires, and Light Strings: These "tanglers" shut down sorting facilities and damage machines.</a:t>
            </a:r>
          </a:p>
          <a:p>
            <a:endParaRPr lang="en-US" dirty="0"/>
          </a:p>
        </p:txBody>
      </p:sp>
      <p:sp>
        <p:nvSpPr>
          <p:cNvPr id="4" name="Slide Number Placeholder 3">
            <a:extLst>
              <a:ext uri="{FF2B5EF4-FFF2-40B4-BE49-F238E27FC236}">
                <a16:creationId xmlns:a16="http://schemas.microsoft.com/office/drawing/2014/main" id="{0D28EAFA-B8EF-C020-569C-835E595E25B3}"/>
              </a:ext>
            </a:extLst>
          </p:cNvPr>
          <p:cNvSpPr>
            <a:spLocks noGrp="1"/>
          </p:cNvSpPr>
          <p:nvPr>
            <p:ph type="sldNum" sz="quarter" idx="12"/>
          </p:nvPr>
        </p:nvSpPr>
        <p:spPr/>
        <p:txBody>
          <a:bodyPr/>
          <a:lstStyle/>
          <a:p>
            <a:r>
              <a:rPr lang="en-US" dirty="0"/>
              <a:t>PAGE </a:t>
            </a:r>
            <a:fld id="{9CD8D479-8942-46E8-A226-A4E01F7A105C}" type="slidenum">
              <a:rPr lang="en-US" smtClean="0"/>
              <a:pPr/>
              <a:t>20</a:t>
            </a:fld>
            <a:endParaRPr lang="en-US" dirty="0"/>
          </a:p>
        </p:txBody>
      </p:sp>
    </p:spTree>
    <p:extLst>
      <p:ext uri="{BB962C8B-B14F-4D97-AF65-F5344CB8AC3E}">
        <p14:creationId xmlns:p14="http://schemas.microsoft.com/office/powerpoint/2010/main" val="393436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E7370-0373-3A60-C2BE-46F3A9FC8E14}"/>
              </a:ext>
            </a:extLst>
          </p:cNvPr>
          <p:cNvSpPr>
            <a:spLocks noGrp="1"/>
          </p:cNvSpPr>
          <p:nvPr>
            <p:ph type="title"/>
          </p:nvPr>
        </p:nvSpPr>
        <p:spPr>
          <a:xfrm>
            <a:off x="411448" y="404779"/>
            <a:ext cx="6858032" cy="847197"/>
          </a:xfrm>
        </p:spPr>
        <p:txBody>
          <a:bodyPr>
            <a:noAutofit/>
          </a:bodyPr>
          <a:lstStyle/>
          <a:p>
            <a:pPr>
              <a:spcBef>
                <a:spcPts val="1500"/>
              </a:spcBef>
              <a:spcAft>
                <a:spcPts val="600"/>
              </a:spcAft>
            </a:pPr>
            <a:r>
              <a:rPr lang="en-US" i="0" dirty="0">
                <a:effectLst/>
                <a:latin typeface="+mj-lt"/>
              </a:rPr>
              <a:t>Special Waste &amp; Hazardous Materials</a:t>
            </a:r>
            <a:endParaRPr lang="en-US" dirty="0">
              <a:latin typeface="+mj-lt"/>
            </a:endParaRPr>
          </a:p>
        </p:txBody>
      </p:sp>
      <p:sp>
        <p:nvSpPr>
          <p:cNvPr id="3" name="Content Placeholder 2">
            <a:extLst>
              <a:ext uri="{FF2B5EF4-FFF2-40B4-BE49-F238E27FC236}">
                <a16:creationId xmlns:a16="http://schemas.microsoft.com/office/drawing/2014/main" id="{D8F4A196-BCD4-3640-42B7-4DD95047C856}"/>
              </a:ext>
            </a:extLst>
          </p:cNvPr>
          <p:cNvSpPr>
            <a:spLocks noGrp="1"/>
          </p:cNvSpPr>
          <p:nvPr>
            <p:ph idx="1"/>
          </p:nvPr>
        </p:nvSpPr>
        <p:spPr>
          <a:xfrm>
            <a:off x="379154" y="1251976"/>
            <a:ext cx="7787693" cy="5284847"/>
          </a:xfrm>
        </p:spPr>
        <p:txBody>
          <a:bodyPr>
            <a:normAutofit fontScale="77500" lnSpcReduction="20000"/>
          </a:bodyPr>
          <a:lstStyle/>
          <a:p>
            <a:pPr marL="692150" indent="-457200">
              <a:spcAft>
                <a:spcPts val="600"/>
              </a:spcAft>
            </a:pPr>
            <a:r>
              <a:rPr lang="en-US" b="1" i="0" dirty="0">
                <a:effectLst/>
              </a:rPr>
              <a:t>Household Hazardous Waste (HHW):</a:t>
            </a:r>
            <a:endParaRPr lang="en-US" b="0" i="0" dirty="0">
              <a:effectLst/>
            </a:endParaRPr>
          </a:p>
          <a:p>
            <a:pPr marL="862012" indent="-342900">
              <a:spcAft>
                <a:spcPts val="600"/>
              </a:spcAft>
              <a:buFontTx/>
              <a:buChar char="-"/>
            </a:pPr>
            <a:r>
              <a:rPr lang="en-US" b="0" i="0" dirty="0">
                <a:effectLst/>
              </a:rPr>
              <a:t>Knox: Bring chemicals, pesticides, &amp; oil-based paint to the SWMF/HHW Facility at 1033 Elm Street</a:t>
            </a:r>
            <a:endParaRPr lang="en-US" b="0" i="0" u="none" strike="noStrike" baseline="30000" dirty="0">
              <a:solidFill>
                <a:srgbClr val="1976D2"/>
              </a:solidFill>
              <a:effectLst/>
            </a:endParaRPr>
          </a:p>
          <a:p>
            <a:pPr marL="862012" indent="-342900">
              <a:spcAft>
                <a:spcPts val="600"/>
              </a:spcAft>
              <a:buFontTx/>
              <a:buChar char="-"/>
            </a:pPr>
            <a:r>
              <a:rPr lang="en-US" b="0" i="0" dirty="0">
                <a:effectLst/>
              </a:rPr>
              <a:t>Anderson: Watch for annual/bi-annual HHW collection events.</a:t>
            </a:r>
          </a:p>
          <a:p>
            <a:pPr marL="692150" indent="-457200">
              <a:spcAft>
                <a:spcPts val="600"/>
              </a:spcAft>
            </a:pPr>
            <a:r>
              <a:rPr lang="en-US" b="1" i="0" dirty="0">
                <a:effectLst/>
              </a:rPr>
              <a:t>Latex Paint Tip:</a:t>
            </a:r>
            <a:r>
              <a:rPr lang="en-US" b="0" i="0" dirty="0">
                <a:effectLst/>
              </a:rPr>
              <a:t> Oil-based paint is hazardous. Latex (water-based) paint is not! Dry it out with cat litter or sawdust, then throw it in your regular trash.</a:t>
            </a:r>
            <a:r>
              <a:rPr lang="en-US" b="0" i="0" u="none" strike="noStrike" baseline="30000" dirty="0">
                <a:solidFill>
                  <a:srgbClr val="1976D2"/>
                </a:solidFill>
                <a:effectLst/>
                <a:hlinkClick r:id="rId3"/>
              </a:rPr>
              <a:t>[</a:t>
            </a:r>
            <a:endParaRPr lang="en-US" b="0" i="0" dirty="0">
              <a:effectLst/>
            </a:endParaRPr>
          </a:p>
          <a:p>
            <a:pPr marL="692150" indent="-457200">
              <a:spcAft>
                <a:spcPts val="600"/>
              </a:spcAft>
            </a:pPr>
            <a:r>
              <a:rPr lang="en-US" b="1" i="0" dirty="0">
                <a:effectLst/>
              </a:rPr>
              <a:t>Electronics (E-Waste):</a:t>
            </a:r>
            <a:endParaRPr lang="en-US" b="0" i="0" dirty="0">
              <a:effectLst/>
            </a:endParaRPr>
          </a:p>
          <a:p>
            <a:pPr marL="862012" indent="-342900">
              <a:spcAft>
                <a:spcPts val="600"/>
              </a:spcAft>
              <a:buFontTx/>
              <a:buChar char="-"/>
            </a:pPr>
            <a:r>
              <a:rPr lang="en-US" b="0" i="0" dirty="0">
                <a:effectLst/>
              </a:rPr>
              <a:t>Knox: Accepted at Dutchtown, Halls, John </a:t>
            </a:r>
            <a:br>
              <a:rPr lang="en-US" b="0" i="0" dirty="0">
                <a:effectLst/>
              </a:rPr>
            </a:br>
            <a:r>
              <a:rPr lang="en-US" b="0" i="0" dirty="0">
                <a:effectLst/>
              </a:rPr>
              <a:t>Sevier, and Karns centers.</a:t>
            </a:r>
            <a:endParaRPr lang="en-US" b="0" i="0" u="none" strike="noStrike" baseline="30000" dirty="0">
              <a:solidFill>
                <a:srgbClr val="1976D2"/>
              </a:solidFill>
              <a:effectLst/>
            </a:endParaRPr>
          </a:p>
          <a:p>
            <a:pPr marL="862012" indent="-342900">
              <a:spcAft>
                <a:spcPts val="600"/>
              </a:spcAft>
              <a:buFontTx/>
              <a:buChar char="-"/>
            </a:pPr>
            <a:r>
              <a:rPr lang="en-US" b="0" i="0" dirty="0">
                <a:effectLst/>
              </a:rPr>
              <a:t>Anderson: Check local electronics recycling vendors or county collection events.</a:t>
            </a:r>
          </a:p>
          <a:p>
            <a:endParaRPr lang="en-US" dirty="0"/>
          </a:p>
        </p:txBody>
      </p:sp>
      <p:sp>
        <p:nvSpPr>
          <p:cNvPr id="4" name="Slide Number Placeholder 3">
            <a:extLst>
              <a:ext uri="{FF2B5EF4-FFF2-40B4-BE49-F238E27FC236}">
                <a16:creationId xmlns:a16="http://schemas.microsoft.com/office/drawing/2014/main" id="{B5D460F4-6E1C-B5B0-E97F-0AE8BB887C90}"/>
              </a:ext>
            </a:extLst>
          </p:cNvPr>
          <p:cNvSpPr>
            <a:spLocks noGrp="1"/>
          </p:cNvSpPr>
          <p:nvPr>
            <p:ph type="sldNum" sz="quarter" idx="12"/>
          </p:nvPr>
        </p:nvSpPr>
        <p:spPr/>
        <p:txBody>
          <a:bodyPr/>
          <a:lstStyle/>
          <a:p>
            <a:r>
              <a:rPr lang="en-US" dirty="0"/>
              <a:t>PAGE </a:t>
            </a:r>
            <a:fld id="{9CD8D479-8942-46E8-A226-A4E01F7A105C}" type="slidenum">
              <a:rPr lang="en-US" smtClean="0"/>
              <a:pPr/>
              <a:t>21</a:t>
            </a:fld>
            <a:endParaRPr lang="en-US" dirty="0"/>
          </a:p>
        </p:txBody>
      </p:sp>
      <p:pic>
        <p:nvPicPr>
          <p:cNvPr id="6" name="Picture 5" descr="A picture containing text, monitor, desk, electronics&#10;&#10;Description automatically generated">
            <a:extLst>
              <a:ext uri="{FF2B5EF4-FFF2-40B4-BE49-F238E27FC236}">
                <a16:creationId xmlns:a16="http://schemas.microsoft.com/office/drawing/2014/main" id="{8944A1A0-484D-AF46-8162-DAEBF5767D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0602" y="4593574"/>
            <a:ext cx="872490" cy="973273"/>
          </a:xfrm>
          <a:prstGeom prst="rect">
            <a:avLst/>
          </a:prstGeom>
          <a:noFill/>
          <a:ln>
            <a:noFill/>
          </a:ln>
        </p:spPr>
      </p:pic>
      <p:pic>
        <p:nvPicPr>
          <p:cNvPr id="7" name="Picture 6">
            <a:extLst>
              <a:ext uri="{FF2B5EF4-FFF2-40B4-BE49-F238E27FC236}">
                <a16:creationId xmlns:a16="http://schemas.microsoft.com/office/drawing/2014/main" id="{65221760-4860-35F8-9DA1-A35DC2DEF5E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79995" y="905300"/>
            <a:ext cx="872490" cy="872490"/>
          </a:xfrm>
          <a:prstGeom prst="rect">
            <a:avLst/>
          </a:prstGeom>
          <a:noFill/>
          <a:ln>
            <a:noFill/>
          </a:ln>
        </p:spPr>
      </p:pic>
    </p:spTree>
    <p:extLst>
      <p:ext uri="{BB962C8B-B14F-4D97-AF65-F5344CB8AC3E}">
        <p14:creationId xmlns:p14="http://schemas.microsoft.com/office/powerpoint/2010/main" val="184418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F3DA8-7CA2-3824-E9C3-737BB71A1059}"/>
              </a:ext>
            </a:extLst>
          </p:cNvPr>
          <p:cNvSpPr>
            <a:spLocks noGrp="1"/>
          </p:cNvSpPr>
          <p:nvPr>
            <p:ph type="title"/>
          </p:nvPr>
        </p:nvSpPr>
        <p:spPr>
          <a:xfrm>
            <a:off x="411448" y="404779"/>
            <a:ext cx="7155212" cy="847197"/>
          </a:xfrm>
        </p:spPr>
        <p:txBody>
          <a:bodyPr>
            <a:noAutofit/>
          </a:bodyPr>
          <a:lstStyle/>
          <a:p>
            <a:r>
              <a:rPr lang="en-US" b="1" dirty="0"/>
              <a:t>Let’s Keep East Tennessee Beautiful! </a:t>
            </a:r>
            <a:endParaRPr lang="en-US" dirty="0"/>
          </a:p>
        </p:txBody>
      </p:sp>
      <p:sp>
        <p:nvSpPr>
          <p:cNvPr id="3" name="Content Placeholder 2">
            <a:extLst>
              <a:ext uri="{FF2B5EF4-FFF2-40B4-BE49-F238E27FC236}">
                <a16:creationId xmlns:a16="http://schemas.microsoft.com/office/drawing/2014/main" id="{CA0191BE-ACDF-6B63-A002-D5BF64EB014D}"/>
              </a:ext>
            </a:extLst>
          </p:cNvPr>
          <p:cNvSpPr>
            <a:spLocks noGrp="1"/>
          </p:cNvSpPr>
          <p:nvPr>
            <p:ph idx="1"/>
          </p:nvPr>
        </p:nvSpPr>
        <p:spPr>
          <a:xfrm>
            <a:off x="411448" y="1251976"/>
            <a:ext cx="8570528" cy="5546533"/>
          </a:xfrm>
        </p:spPr>
        <p:txBody>
          <a:bodyPr>
            <a:normAutofit/>
          </a:bodyPr>
          <a:lstStyle/>
          <a:p>
            <a:r>
              <a:rPr lang="en-US" dirty="0"/>
              <a:t>Get involved locally:</a:t>
            </a:r>
          </a:p>
          <a:p>
            <a:pPr lvl="1"/>
            <a:r>
              <a:rPr lang="en-US" sz="2600" dirty="0"/>
              <a:t>Keep Knoxville Beautiful: Volunteer for neighborhood cleanups, school programs, and beautification events.</a:t>
            </a:r>
          </a:p>
          <a:p>
            <a:pPr lvl="1"/>
            <a:r>
              <a:rPr lang="en-US" sz="2600" dirty="0"/>
              <a:t>Join local road cleanups and help protect our scenic watersheds.</a:t>
            </a:r>
            <a:r>
              <a:rPr lang="en-US" sz="2600" baseline="30000" dirty="0">
                <a:solidFill>
                  <a:srgbClr val="1976D2"/>
                </a:solidFill>
                <a:latin typeface="Franklin Gothic Book"/>
                <a:ea typeface="+mj-ea"/>
                <a:cs typeface="+mj-cs"/>
              </a:rPr>
              <a:t> </a:t>
            </a:r>
            <a:endParaRPr kumimoji="0" lang="en-US" sz="2600" b="0" i="0" u="none" strike="noStrike" kern="1200" cap="none" spc="0" normalizeH="0" baseline="30000" noProof="0" dirty="0">
              <a:ln>
                <a:noFill/>
              </a:ln>
              <a:solidFill>
                <a:srgbClr val="1976D2"/>
              </a:solidFill>
              <a:effectLst/>
              <a:uLnTx/>
              <a:uFillTx/>
              <a:latin typeface="Franklin Gothic Book"/>
              <a:ea typeface="+mj-ea"/>
              <a:cs typeface="+mj-cs"/>
            </a:endParaRPr>
          </a:p>
          <a:p>
            <a:pPr lvl="1"/>
            <a:r>
              <a:rPr lang="en-US" sz="2600" dirty="0"/>
              <a:t>Spread the Word: Share what you learned today with neighbors, family, and co-workers </a:t>
            </a:r>
            <a:endParaRPr kumimoji="0" lang="en-US" sz="2600" b="0" i="0" u="none" strike="noStrike" kern="1200" cap="none" spc="0" normalizeH="0" baseline="30000" noProof="0" dirty="0">
              <a:ln>
                <a:noFill/>
              </a:ln>
              <a:solidFill>
                <a:srgbClr val="1976D2"/>
              </a:solidFill>
              <a:effectLst/>
              <a:uLnTx/>
              <a:uFillTx/>
              <a:latin typeface="Franklin Gothic Book"/>
              <a:ea typeface="+mj-ea"/>
              <a:cs typeface="+mj-cs"/>
            </a:endParaRPr>
          </a:p>
          <a:p>
            <a:r>
              <a:rPr lang="en-US" dirty="0"/>
              <a:t>Contact &amp; Resources:</a:t>
            </a:r>
          </a:p>
          <a:p>
            <a:pPr lvl="1"/>
            <a:r>
              <a:rPr lang="en-US" sz="2400" dirty="0"/>
              <a:t>City of Knoxville: Knoxvilletn.gov/wasteandresources</a:t>
            </a:r>
          </a:p>
          <a:p>
            <a:pPr lvl="1"/>
            <a:r>
              <a:rPr lang="en-US" sz="2400" dirty="0"/>
              <a:t>Knox County Solid Waste: KnoxCounty.org </a:t>
            </a:r>
            <a:endParaRPr lang="en-US" sz="2400" baseline="30000" dirty="0">
              <a:solidFill>
                <a:srgbClr val="1976D2"/>
              </a:solidFill>
              <a:latin typeface="Franklin Gothic Book"/>
              <a:ea typeface="+mj-ea"/>
              <a:cs typeface="+mj-cs"/>
            </a:endParaRPr>
          </a:p>
          <a:p>
            <a:pPr lvl="1"/>
            <a:r>
              <a:rPr lang="en-US" sz="2400" dirty="0"/>
              <a:t>Anderson County Solid Waste: LitterFreeInTennessee.org</a:t>
            </a:r>
          </a:p>
          <a:p>
            <a:pPr lvl="1"/>
            <a:r>
              <a:rPr lang="en-US" sz="2400" dirty="0">
                <a:hlinkClick r:id="rId3"/>
              </a:rPr>
              <a:t>Earth911 - More Ideas, Less Waste</a:t>
            </a:r>
            <a:endParaRPr lang="en-US" dirty="0"/>
          </a:p>
        </p:txBody>
      </p:sp>
      <p:sp>
        <p:nvSpPr>
          <p:cNvPr id="4" name="Slide Number Placeholder 3">
            <a:extLst>
              <a:ext uri="{FF2B5EF4-FFF2-40B4-BE49-F238E27FC236}">
                <a16:creationId xmlns:a16="http://schemas.microsoft.com/office/drawing/2014/main" id="{AE8B87BF-7AAE-15C9-9665-165571981F78}"/>
              </a:ext>
            </a:extLst>
          </p:cNvPr>
          <p:cNvSpPr>
            <a:spLocks noGrp="1"/>
          </p:cNvSpPr>
          <p:nvPr>
            <p:ph type="sldNum" sz="quarter" idx="12"/>
          </p:nvPr>
        </p:nvSpPr>
        <p:spPr/>
        <p:txBody>
          <a:bodyPr/>
          <a:lstStyle/>
          <a:p>
            <a:r>
              <a:rPr lang="en-US" dirty="0"/>
              <a:t>PAGE </a:t>
            </a:r>
            <a:fld id="{9CD8D479-8942-46E8-A226-A4E01F7A105C}" type="slidenum">
              <a:rPr lang="en-US" smtClean="0"/>
              <a:pPr/>
              <a:t>22</a:t>
            </a:fld>
            <a:endParaRPr lang="en-US" dirty="0"/>
          </a:p>
        </p:txBody>
      </p:sp>
    </p:spTree>
    <p:extLst>
      <p:ext uri="{BB962C8B-B14F-4D97-AF65-F5344CB8AC3E}">
        <p14:creationId xmlns:p14="http://schemas.microsoft.com/office/powerpoint/2010/main" val="168278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4C35F-9461-FBCD-4702-53F71E35DE72}"/>
              </a:ext>
            </a:extLst>
          </p:cNvPr>
          <p:cNvSpPr>
            <a:spLocks noGrp="1"/>
          </p:cNvSpPr>
          <p:nvPr>
            <p:ph type="title"/>
          </p:nvPr>
        </p:nvSpPr>
        <p:spPr>
          <a:xfrm>
            <a:off x="394497" y="438912"/>
            <a:ext cx="6495548" cy="847197"/>
          </a:xfrm>
        </p:spPr>
        <p:txBody>
          <a:bodyPr>
            <a:noAutofit/>
          </a:bodyPr>
          <a:lstStyle/>
          <a:p>
            <a:r>
              <a:rPr lang="en-US" dirty="0"/>
              <a:t>Key Takeaways</a:t>
            </a:r>
          </a:p>
        </p:txBody>
      </p:sp>
      <p:sp>
        <p:nvSpPr>
          <p:cNvPr id="3" name="Content Placeholder 2">
            <a:extLst>
              <a:ext uri="{FF2B5EF4-FFF2-40B4-BE49-F238E27FC236}">
                <a16:creationId xmlns:a16="http://schemas.microsoft.com/office/drawing/2014/main" id="{0A61CE67-9729-6FE9-3EA3-6053114E5C28}"/>
              </a:ext>
            </a:extLst>
          </p:cNvPr>
          <p:cNvSpPr>
            <a:spLocks noGrp="1"/>
          </p:cNvSpPr>
          <p:nvPr>
            <p:ph idx="1"/>
          </p:nvPr>
        </p:nvSpPr>
        <p:spPr>
          <a:xfrm>
            <a:off x="286735" y="1637127"/>
            <a:ext cx="8570528" cy="4399714"/>
          </a:xfrm>
        </p:spPr>
        <p:txBody>
          <a:bodyPr>
            <a:normAutofit/>
          </a:bodyPr>
          <a:lstStyle/>
          <a:p>
            <a:pPr marL="522288" lvl="2" indent="0">
              <a:buNone/>
            </a:pPr>
            <a:endParaRPr lang="en-US" dirty="0"/>
          </a:p>
          <a:p>
            <a:pPr lvl="2"/>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A33FFFA6-70AE-DA02-2424-EB19CE01624A}"/>
              </a:ext>
            </a:extLst>
          </p:cNvPr>
          <p:cNvSpPr>
            <a:spLocks noGrp="1"/>
          </p:cNvSpPr>
          <p:nvPr>
            <p:ph type="sldNum" sz="quarter" idx="12"/>
          </p:nvPr>
        </p:nvSpPr>
        <p:spPr/>
        <p:txBody>
          <a:bodyPr/>
          <a:lstStyle/>
          <a:p>
            <a:r>
              <a:rPr lang="en-US" dirty="0"/>
              <a:t>PAGE </a:t>
            </a:r>
            <a:fld id="{9CD8D479-8942-46E8-A226-A4E01F7A105C}" type="slidenum">
              <a:rPr lang="en-US" smtClean="0"/>
              <a:pPr/>
              <a:t>23</a:t>
            </a:fld>
            <a:endParaRPr lang="en-US" dirty="0"/>
          </a:p>
        </p:txBody>
      </p:sp>
      <p:sp>
        <p:nvSpPr>
          <p:cNvPr id="5" name="TextBox 4">
            <a:extLst>
              <a:ext uri="{FF2B5EF4-FFF2-40B4-BE49-F238E27FC236}">
                <a16:creationId xmlns:a16="http://schemas.microsoft.com/office/drawing/2014/main" id="{C635F75B-E83F-8ABB-98C5-276E3B9841B7}"/>
              </a:ext>
            </a:extLst>
          </p:cNvPr>
          <p:cNvSpPr txBox="1"/>
          <p:nvPr/>
        </p:nvSpPr>
        <p:spPr>
          <a:xfrm>
            <a:off x="98109" y="1677142"/>
            <a:ext cx="8678288" cy="4613699"/>
          </a:xfrm>
          <a:prstGeom prst="rect">
            <a:avLst/>
          </a:prstGeom>
          <a:noFill/>
        </p:spPr>
        <p:txBody>
          <a:bodyPr wrap="square" rtlCol="0">
            <a:spAutoFit/>
          </a:bodyPr>
          <a:lstStyle/>
          <a:p>
            <a:pPr marL="692150" indent="-457200">
              <a:lnSpc>
                <a:spcPct val="70000"/>
              </a:lnSpc>
              <a:spcBef>
                <a:spcPts val="1100"/>
              </a:spcBef>
              <a:spcAft>
                <a:spcPts val="600"/>
              </a:spcAft>
              <a:buFont typeface="Wingdings" panose="05000000000000000000" pitchFamily="2" charset="2"/>
              <a:buChar char="§"/>
            </a:pPr>
            <a:r>
              <a:rPr lang="en-US" sz="2500" b="1" dirty="0">
                <a:solidFill>
                  <a:schemeClr val="accent1"/>
                </a:solidFill>
                <a:ea typeface="+mj-ea"/>
                <a:cs typeface="+mj-cs"/>
              </a:rPr>
              <a:t>Be</a:t>
            </a:r>
            <a:r>
              <a:rPr lang="en-US" sz="2500" dirty="0">
                <a:solidFill>
                  <a:schemeClr val="accent1"/>
                </a:solidFill>
                <a:ea typeface="+mj-ea"/>
                <a:cs typeface="+mj-cs"/>
              </a:rPr>
              <a:t> a conscientious consumer of goods and services.</a:t>
            </a:r>
          </a:p>
          <a:p>
            <a:pPr marL="692150" indent="-457200">
              <a:lnSpc>
                <a:spcPct val="70000"/>
              </a:lnSpc>
              <a:spcBef>
                <a:spcPts val="1100"/>
              </a:spcBef>
              <a:spcAft>
                <a:spcPts val="600"/>
              </a:spcAft>
              <a:buFont typeface="Wingdings" panose="05000000000000000000" pitchFamily="2" charset="2"/>
              <a:buChar char="§"/>
            </a:pPr>
            <a:r>
              <a:rPr lang="en-US" sz="2500" b="1" dirty="0">
                <a:solidFill>
                  <a:schemeClr val="accent1"/>
                </a:solidFill>
                <a:ea typeface="+mj-ea"/>
                <a:cs typeface="+mj-cs"/>
              </a:rPr>
              <a:t>Use</a:t>
            </a:r>
            <a:r>
              <a:rPr lang="en-US" sz="2500" dirty="0">
                <a:solidFill>
                  <a:schemeClr val="accent1"/>
                </a:solidFill>
                <a:ea typeface="+mj-ea"/>
                <a:cs typeface="+mj-cs"/>
              </a:rPr>
              <a:t> products with recycled or bio-preferable content.</a:t>
            </a:r>
          </a:p>
          <a:p>
            <a:pPr marL="692150" indent="-457200">
              <a:lnSpc>
                <a:spcPct val="70000"/>
              </a:lnSpc>
              <a:spcBef>
                <a:spcPts val="1100"/>
              </a:spcBef>
              <a:spcAft>
                <a:spcPts val="600"/>
              </a:spcAft>
              <a:buFont typeface="Wingdings" panose="05000000000000000000" pitchFamily="2" charset="2"/>
              <a:buChar char="§"/>
            </a:pPr>
            <a:r>
              <a:rPr lang="en-US" sz="2500" b="1" dirty="0">
                <a:solidFill>
                  <a:schemeClr val="accent1"/>
                </a:solidFill>
                <a:ea typeface="+mj-ea"/>
                <a:cs typeface="+mj-cs"/>
              </a:rPr>
              <a:t>Minimize</a:t>
            </a:r>
            <a:r>
              <a:rPr lang="en-US" sz="2500" dirty="0">
                <a:solidFill>
                  <a:schemeClr val="accent1"/>
                </a:solidFill>
                <a:ea typeface="+mj-ea"/>
                <a:cs typeface="+mj-cs"/>
              </a:rPr>
              <a:t> environmental impacts where practicable.</a:t>
            </a:r>
          </a:p>
          <a:p>
            <a:pPr marL="692150" indent="-457200">
              <a:lnSpc>
                <a:spcPct val="70000"/>
              </a:lnSpc>
              <a:spcBef>
                <a:spcPts val="1100"/>
              </a:spcBef>
              <a:spcAft>
                <a:spcPts val="600"/>
              </a:spcAft>
              <a:buFont typeface="Wingdings" panose="05000000000000000000" pitchFamily="2" charset="2"/>
              <a:buChar char="§"/>
            </a:pPr>
            <a:r>
              <a:rPr lang="en-US" sz="2500" b="1" dirty="0">
                <a:solidFill>
                  <a:schemeClr val="accent1"/>
                </a:solidFill>
                <a:ea typeface="+mj-ea"/>
                <a:cs typeface="+mj-cs"/>
              </a:rPr>
              <a:t>Know</a:t>
            </a:r>
            <a:r>
              <a:rPr lang="en-US" sz="2500" dirty="0">
                <a:solidFill>
                  <a:schemeClr val="accent1"/>
                </a:solidFill>
                <a:ea typeface="+mj-ea"/>
                <a:cs typeface="+mj-cs"/>
              </a:rPr>
              <a:t> applicable regulations regarding the 3 Rs.</a:t>
            </a:r>
          </a:p>
          <a:p>
            <a:pPr marL="692150" indent="-457200">
              <a:lnSpc>
                <a:spcPct val="70000"/>
              </a:lnSpc>
              <a:spcBef>
                <a:spcPts val="1100"/>
              </a:spcBef>
              <a:spcAft>
                <a:spcPts val="600"/>
              </a:spcAft>
              <a:buFont typeface="Wingdings" panose="05000000000000000000" pitchFamily="2" charset="2"/>
              <a:buChar char="§"/>
            </a:pPr>
            <a:r>
              <a:rPr lang="en-US" sz="2500" b="1" dirty="0">
                <a:solidFill>
                  <a:schemeClr val="accent1"/>
                </a:solidFill>
                <a:ea typeface="+mj-ea"/>
                <a:cs typeface="+mj-cs"/>
              </a:rPr>
              <a:t>Keep</a:t>
            </a:r>
            <a:r>
              <a:rPr lang="en-US" sz="2500" dirty="0">
                <a:solidFill>
                  <a:schemeClr val="accent1"/>
                </a:solidFill>
                <a:ea typeface="+mj-ea"/>
                <a:cs typeface="+mj-cs"/>
              </a:rPr>
              <a:t> Household Hazardous Waste out of the landfills.</a:t>
            </a:r>
          </a:p>
          <a:p>
            <a:pPr marL="692150" indent="-457200">
              <a:lnSpc>
                <a:spcPct val="70000"/>
              </a:lnSpc>
              <a:spcBef>
                <a:spcPts val="1100"/>
              </a:spcBef>
              <a:spcAft>
                <a:spcPts val="600"/>
              </a:spcAft>
              <a:buFont typeface="Wingdings" panose="05000000000000000000" pitchFamily="2" charset="2"/>
              <a:buChar char="§"/>
            </a:pPr>
            <a:r>
              <a:rPr lang="en-US" sz="2500" b="1" dirty="0">
                <a:solidFill>
                  <a:schemeClr val="accent1"/>
                </a:solidFill>
                <a:ea typeface="+mj-ea"/>
                <a:cs typeface="+mj-cs"/>
              </a:rPr>
              <a:t>Implement</a:t>
            </a:r>
            <a:r>
              <a:rPr lang="en-US" sz="2500" dirty="0">
                <a:solidFill>
                  <a:schemeClr val="accent1"/>
                </a:solidFill>
                <a:ea typeface="+mj-ea"/>
                <a:cs typeface="+mj-cs"/>
              </a:rPr>
              <a:t> best management practices at home and at work. </a:t>
            </a:r>
          </a:p>
          <a:p>
            <a:pPr marL="692150" indent="-457200">
              <a:lnSpc>
                <a:spcPct val="70000"/>
              </a:lnSpc>
              <a:spcBef>
                <a:spcPts val="1100"/>
              </a:spcBef>
              <a:spcAft>
                <a:spcPts val="600"/>
              </a:spcAft>
              <a:buFont typeface="Wingdings" panose="05000000000000000000" pitchFamily="2" charset="2"/>
              <a:buChar char="§"/>
            </a:pPr>
            <a:r>
              <a:rPr lang="en-US" sz="2500" b="1" dirty="0">
                <a:solidFill>
                  <a:schemeClr val="accent1"/>
                </a:solidFill>
                <a:ea typeface="+mj-ea"/>
                <a:cs typeface="+mj-cs"/>
              </a:rPr>
              <a:t>Continue</a:t>
            </a:r>
            <a:r>
              <a:rPr lang="en-US" sz="2500" dirty="0">
                <a:solidFill>
                  <a:schemeClr val="accent1"/>
                </a:solidFill>
                <a:ea typeface="+mj-ea"/>
                <a:cs typeface="+mj-cs"/>
              </a:rPr>
              <a:t> learning and striving to improve.</a:t>
            </a:r>
          </a:p>
          <a:p>
            <a:pPr marL="692150" indent="-457200">
              <a:lnSpc>
                <a:spcPct val="70000"/>
              </a:lnSpc>
              <a:spcBef>
                <a:spcPts val="1100"/>
              </a:spcBef>
              <a:spcAft>
                <a:spcPts val="600"/>
              </a:spcAft>
              <a:buFont typeface="Wingdings" panose="05000000000000000000" pitchFamily="2" charset="2"/>
              <a:buChar char="§"/>
            </a:pPr>
            <a:r>
              <a:rPr lang="en-US" sz="2500" b="1" dirty="0">
                <a:solidFill>
                  <a:schemeClr val="accent1"/>
                </a:solidFill>
                <a:ea typeface="+mj-ea"/>
                <a:cs typeface="+mj-cs"/>
              </a:rPr>
              <a:t>Be</a:t>
            </a:r>
            <a:r>
              <a:rPr lang="en-US" sz="2500" dirty="0">
                <a:solidFill>
                  <a:schemeClr val="accent1"/>
                </a:solidFill>
                <a:ea typeface="+mj-ea"/>
                <a:cs typeface="+mj-cs"/>
              </a:rPr>
              <a:t> a community partner in keeping TN beautiful!</a:t>
            </a:r>
          </a:p>
          <a:p>
            <a:pPr marL="342900" indent="-342900">
              <a:lnSpc>
                <a:spcPct val="85000"/>
              </a:lnSpc>
              <a:spcAft>
                <a:spcPts val="2200"/>
              </a:spcAft>
              <a:buFont typeface="Wingdings" panose="05000000000000000000" pitchFamily="2" charset="2"/>
              <a:buChar char="§"/>
            </a:pPr>
            <a:endParaRPr lang="en-US" sz="2550" dirty="0">
              <a:effectLst>
                <a:outerShdw blurRad="50800" dist="38100" dir="2700000" algn="tl" rotWithShape="0">
                  <a:srgbClr val="197E85">
                    <a:alpha val="40000"/>
                  </a:srgbClr>
                </a:outerShdw>
              </a:effectLst>
              <a:ea typeface="Segoe UI Historic"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301416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30E30-86EE-B405-9008-77F7B7E341FA}"/>
              </a:ext>
            </a:extLst>
          </p:cNvPr>
          <p:cNvSpPr>
            <a:spLocks noGrp="1"/>
          </p:cNvSpPr>
          <p:nvPr>
            <p:ph type="title"/>
          </p:nvPr>
        </p:nvSpPr>
        <p:spPr>
          <a:xfrm>
            <a:off x="1277973" y="2916854"/>
            <a:ext cx="5212080" cy="2052917"/>
          </a:xfrm>
        </p:spPr>
        <p:txBody>
          <a:bodyPr>
            <a:noAutofit/>
          </a:bodyPr>
          <a:lstStyle/>
          <a:p>
            <a:pPr algn="ctr"/>
            <a:r>
              <a:rPr lang="en-US" sz="4400" dirty="0"/>
              <a:t>THANK YOU </a:t>
            </a:r>
            <a:br>
              <a:rPr lang="en-US" sz="4400" dirty="0"/>
            </a:br>
            <a:r>
              <a:rPr lang="en-US" sz="4400" dirty="0"/>
              <a:t>for participating in Reduce, Reuse, and Recycle!</a:t>
            </a:r>
          </a:p>
        </p:txBody>
      </p:sp>
    </p:spTree>
    <p:extLst>
      <p:ext uri="{BB962C8B-B14F-4D97-AF65-F5344CB8AC3E}">
        <p14:creationId xmlns:p14="http://schemas.microsoft.com/office/powerpoint/2010/main" val="106244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EC830-4BFE-87A5-F3EA-E36E5789F4AE}"/>
              </a:ext>
            </a:extLst>
          </p:cNvPr>
          <p:cNvSpPr>
            <a:spLocks noGrp="1"/>
          </p:cNvSpPr>
          <p:nvPr>
            <p:ph type="title"/>
          </p:nvPr>
        </p:nvSpPr>
        <p:spPr>
          <a:xfrm>
            <a:off x="411448" y="404779"/>
            <a:ext cx="7311158" cy="847197"/>
          </a:xfrm>
        </p:spPr>
        <p:txBody>
          <a:bodyPr>
            <a:normAutofit fontScale="90000"/>
          </a:bodyPr>
          <a:lstStyle/>
          <a:p>
            <a:r>
              <a:rPr lang="en-US" dirty="0"/>
              <a:t>Local Guide to Reduce, Reuse, and Recycle</a:t>
            </a:r>
          </a:p>
        </p:txBody>
      </p:sp>
      <p:pic>
        <p:nvPicPr>
          <p:cNvPr id="8" name="Content Placeholder 7">
            <a:extLst>
              <a:ext uri="{FF2B5EF4-FFF2-40B4-BE49-F238E27FC236}">
                <a16:creationId xmlns:a16="http://schemas.microsoft.com/office/drawing/2014/main" id="{CE64DEB0-99A3-3DCD-5A3D-7914447A8FC1}"/>
              </a:ext>
            </a:extLst>
          </p:cNvPr>
          <p:cNvPicPr>
            <a:picLocks noGrp="1" noChangeAspect="1"/>
          </p:cNvPicPr>
          <p:nvPr>
            <p:ph idx="1"/>
          </p:nvPr>
        </p:nvPicPr>
        <p:blipFill>
          <a:blip r:embed="rId3"/>
          <a:stretch>
            <a:fillRect/>
          </a:stretch>
        </p:blipFill>
        <p:spPr>
          <a:xfrm>
            <a:off x="567798" y="1062990"/>
            <a:ext cx="7924692" cy="5636436"/>
          </a:xfrm>
          <a:prstGeom prst="rect">
            <a:avLst/>
          </a:prstGeom>
        </p:spPr>
      </p:pic>
      <p:sp>
        <p:nvSpPr>
          <p:cNvPr id="4" name="Slide Number Placeholder 3">
            <a:extLst>
              <a:ext uri="{FF2B5EF4-FFF2-40B4-BE49-F238E27FC236}">
                <a16:creationId xmlns:a16="http://schemas.microsoft.com/office/drawing/2014/main" id="{20CC9A13-27FD-B633-4C76-C428D4E65469}"/>
              </a:ext>
            </a:extLst>
          </p:cNvPr>
          <p:cNvSpPr>
            <a:spLocks noGrp="1"/>
          </p:cNvSpPr>
          <p:nvPr>
            <p:ph type="sldNum" sz="quarter" idx="12"/>
          </p:nvPr>
        </p:nvSpPr>
        <p:spPr/>
        <p:txBody>
          <a:bodyPr/>
          <a:lstStyle/>
          <a:p>
            <a:r>
              <a:rPr lang="en-US" dirty="0"/>
              <a:t>PAGE </a:t>
            </a:r>
            <a:fld id="{9CD8D479-8942-46E8-A226-A4E01F7A105C}" type="slidenum">
              <a:rPr lang="en-US" smtClean="0"/>
              <a:pPr/>
              <a:t>25</a:t>
            </a:fld>
            <a:endParaRPr lang="en-US" dirty="0"/>
          </a:p>
        </p:txBody>
      </p:sp>
    </p:spTree>
    <p:extLst>
      <p:ext uri="{BB962C8B-B14F-4D97-AF65-F5344CB8AC3E}">
        <p14:creationId xmlns:p14="http://schemas.microsoft.com/office/powerpoint/2010/main" val="150962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97C09C-4F8D-7CEF-3516-2923CFB3B143}"/>
              </a:ext>
            </a:extLst>
          </p:cNvPr>
          <p:cNvSpPr>
            <a:spLocks noGrp="1"/>
          </p:cNvSpPr>
          <p:nvPr>
            <p:ph type="title"/>
          </p:nvPr>
        </p:nvSpPr>
        <p:spPr/>
        <p:txBody>
          <a:bodyPr>
            <a:normAutofit/>
          </a:bodyPr>
          <a:lstStyle/>
          <a:p>
            <a:r>
              <a:rPr lang="en-US" dirty="0"/>
              <a:t>To download the presentation</a:t>
            </a:r>
          </a:p>
        </p:txBody>
      </p:sp>
      <p:pic>
        <p:nvPicPr>
          <p:cNvPr id="7" name="Content Placeholder 6">
            <a:extLst>
              <a:ext uri="{FF2B5EF4-FFF2-40B4-BE49-F238E27FC236}">
                <a16:creationId xmlns:a16="http://schemas.microsoft.com/office/drawing/2014/main" id="{BFA07129-5FD2-1A43-03F3-8310ECEF84D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01814" y="2240622"/>
            <a:ext cx="3340371" cy="3340371"/>
          </a:xfrm>
          <a:prstGeom prst="rect">
            <a:avLst/>
          </a:prstGeom>
        </p:spPr>
      </p:pic>
      <p:sp>
        <p:nvSpPr>
          <p:cNvPr id="2" name="Slide Number Placeholder 1">
            <a:extLst>
              <a:ext uri="{FF2B5EF4-FFF2-40B4-BE49-F238E27FC236}">
                <a16:creationId xmlns:a16="http://schemas.microsoft.com/office/drawing/2014/main" id="{B9260FAD-1A69-2449-0433-E9B13342E4A6}"/>
              </a:ext>
            </a:extLst>
          </p:cNvPr>
          <p:cNvSpPr>
            <a:spLocks noGrp="1"/>
          </p:cNvSpPr>
          <p:nvPr>
            <p:ph type="sldNum" sz="quarter" idx="12"/>
          </p:nvPr>
        </p:nvSpPr>
        <p:spPr/>
        <p:txBody>
          <a:bodyPr/>
          <a:lstStyle/>
          <a:p>
            <a:r>
              <a:rPr lang="en-US"/>
              <a:t>PAGE </a:t>
            </a:r>
            <a:fld id="{9CD8D479-8942-46E8-A226-A4E01F7A105C}" type="slidenum">
              <a:rPr lang="en-US" smtClean="0"/>
              <a:pPr/>
              <a:t>26</a:t>
            </a:fld>
            <a:endParaRPr lang="en-US" dirty="0"/>
          </a:p>
        </p:txBody>
      </p:sp>
    </p:spTree>
    <p:extLst>
      <p:ext uri="{BB962C8B-B14F-4D97-AF65-F5344CB8AC3E}">
        <p14:creationId xmlns:p14="http://schemas.microsoft.com/office/powerpoint/2010/main" val="307179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8EF82-AD29-B740-7E8E-CA516DDC0E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7746CC-C2B8-6D80-00B6-8807EE56A2C8}"/>
              </a:ext>
            </a:extLst>
          </p:cNvPr>
          <p:cNvSpPr>
            <a:spLocks noGrp="1"/>
          </p:cNvSpPr>
          <p:nvPr>
            <p:ph type="title"/>
          </p:nvPr>
        </p:nvSpPr>
        <p:spPr>
          <a:xfrm>
            <a:off x="409524" y="430153"/>
            <a:ext cx="7028962" cy="759448"/>
          </a:xfrm>
        </p:spPr>
        <p:txBody>
          <a:bodyPr anchor="ctr">
            <a:normAutofit/>
          </a:bodyPr>
          <a:lstStyle/>
          <a:p>
            <a:r>
              <a:rPr lang="en-US" dirty="0"/>
              <a:t>Introduction – Pat Mullen, UCOR</a:t>
            </a:r>
          </a:p>
        </p:txBody>
      </p:sp>
      <p:pic>
        <p:nvPicPr>
          <p:cNvPr id="7" name="Picture 6">
            <a:extLst>
              <a:ext uri="{FF2B5EF4-FFF2-40B4-BE49-F238E27FC236}">
                <a16:creationId xmlns:a16="http://schemas.microsoft.com/office/drawing/2014/main" id="{44E490AB-023D-8F06-571C-BEFC8CC3983C}"/>
              </a:ext>
            </a:extLst>
          </p:cNvPr>
          <p:cNvPicPr>
            <a:picLocks noChangeAspect="1"/>
          </p:cNvPicPr>
          <p:nvPr/>
        </p:nvPicPr>
        <p:blipFill>
          <a:blip r:embed="rId3"/>
          <a:srcRect t="20720" r="2" b="17473"/>
          <a:stretch>
            <a:fillRect/>
          </a:stretch>
        </p:blipFill>
        <p:spPr>
          <a:xfrm>
            <a:off x="1057276" y="1556281"/>
            <a:ext cx="3457574" cy="4620682"/>
          </a:xfrm>
          <a:prstGeom prst="rect">
            <a:avLst/>
          </a:prstGeom>
          <a:noFill/>
        </p:spPr>
      </p:pic>
      <p:sp>
        <p:nvSpPr>
          <p:cNvPr id="4" name="Content Placeholder 3">
            <a:extLst>
              <a:ext uri="{FF2B5EF4-FFF2-40B4-BE49-F238E27FC236}">
                <a16:creationId xmlns:a16="http://schemas.microsoft.com/office/drawing/2014/main" id="{51D0A916-9536-E0C1-068A-BA1A3E64046D}"/>
              </a:ext>
            </a:extLst>
          </p:cNvPr>
          <p:cNvSpPr>
            <a:spLocks noGrp="1"/>
          </p:cNvSpPr>
          <p:nvPr>
            <p:ph sz="half" idx="2"/>
          </p:nvPr>
        </p:nvSpPr>
        <p:spPr>
          <a:xfrm>
            <a:off x="4629151" y="1556281"/>
            <a:ext cx="3457331" cy="4620682"/>
          </a:xfrm>
        </p:spPr>
        <p:txBody>
          <a:bodyPr>
            <a:normAutofit/>
          </a:bodyPr>
          <a:lstStyle/>
          <a:p>
            <a:pPr>
              <a:spcAft>
                <a:spcPts val="900"/>
              </a:spcAft>
            </a:pPr>
            <a:r>
              <a:rPr lang="en-US" sz="1700" b="0" dirty="0"/>
              <a:t>UCOR Environmental Management System and P2/</a:t>
            </a:r>
            <a:r>
              <a:rPr lang="en-US" sz="1700" b="0" dirty="0" err="1"/>
              <a:t>WMin</a:t>
            </a:r>
            <a:r>
              <a:rPr lang="en-US" sz="1700" b="0" dirty="0"/>
              <a:t> Coordinator</a:t>
            </a:r>
          </a:p>
          <a:p>
            <a:pPr>
              <a:spcAft>
                <a:spcPts val="900"/>
              </a:spcAft>
            </a:pPr>
            <a:r>
              <a:rPr lang="en-US" sz="1700" b="0" dirty="0"/>
              <a:t>Leads UCOR’s programs for ‘Reduce, Reuse, and Recycle’</a:t>
            </a:r>
          </a:p>
          <a:p>
            <a:pPr>
              <a:spcAft>
                <a:spcPts val="900"/>
              </a:spcAft>
            </a:pPr>
            <a:r>
              <a:rPr lang="en-US" sz="1700" b="0" dirty="0"/>
              <a:t>26 years supporting the U.S. Department of Energy (DOE) Oak Ridge Reservation (ORR) Environmental Management (EM)</a:t>
            </a:r>
          </a:p>
          <a:p>
            <a:pPr>
              <a:spcAft>
                <a:spcPts val="900"/>
              </a:spcAft>
            </a:pPr>
            <a:r>
              <a:rPr lang="en-US" sz="1700" b="0" dirty="0"/>
              <a:t>20 years implementing programs</a:t>
            </a:r>
          </a:p>
          <a:p>
            <a:pPr>
              <a:spcAft>
                <a:spcPts val="900"/>
              </a:spcAft>
            </a:pPr>
            <a:r>
              <a:rPr lang="en-US" sz="1700" b="0" dirty="0"/>
              <a:t>20 years environmental cleanup investigation, and assessment </a:t>
            </a:r>
          </a:p>
        </p:txBody>
      </p:sp>
      <p:sp>
        <p:nvSpPr>
          <p:cNvPr id="5" name="Slide Number Placeholder 4">
            <a:extLst>
              <a:ext uri="{FF2B5EF4-FFF2-40B4-BE49-F238E27FC236}">
                <a16:creationId xmlns:a16="http://schemas.microsoft.com/office/drawing/2014/main" id="{1BA39D8B-2BA2-68CF-FD8F-E9476470BA7B}"/>
              </a:ext>
            </a:extLst>
          </p:cNvPr>
          <p:cNvSpPr>
            <a:spLocks noGrp="1"/>
          </p:cNvSpPr>
          <p:nvPr>
            <p:ph type="sldNum" sz="quarter" idx="12"/>
          </p:nvPr>
        </p:nvSpPr>
        <p:spPr>
          <a:xfrm>
            <a:off x="-1" y="6427847"/>
            <a:ext cx="1407887" cy="430153"/>
          </a:xfrm>
        </p:spPr>
        <p:txBody>
          <a:bodyPr anchor="ctr">
            <a:normAutofit/>
          </a:bodyPr>
          <a:lstStyle/>
          <a:p>
            <a:pPr>
              <a:spcAft>
                <a:spcPts val="600"/>
              </a:spcAft>
            </a:pPr>
            <a:r>
              <a:rPr lang="en-US" spc="0" dirty="0"/>
              <a:t>PAGE </a:t>
            </a:r>
            <a:fld id="{9CD8D479-8942-46E8-A226-A4E01F7A105C}" type="slidenum">
              <a:rPr lang="en-US" spc="0" smtClean="0"/>
              <a:pPr>
                <a:spcAft>
                  <a:spcPts val="600"/>
                </a:spcAft>
              </a:pPr>
              <a:t>3</a:t>
            </a:fld>
            <a:endParaRPr lang="en-US" spc="0"/>
          </a:p>
        </p:txBody>
      </p:sp>
    </p:spTree>
    <p:extLst>
      <p:ext uri="{BB962C8B-B14F-4D97-AF65-F5344CB8AC3E}">
        <p14:creationId xmlns:p14="http://schemas.microsoft.com/office/powerpoint/2010/main" val="377324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2003504-829C-9739-E6AF-83849CDB3966}"/>
              </a:ext>
            </a:extLst>
          </p:cNvPr>
          <p:cNvPicPr>
            <a:picLocks noChangeAspect="1"/>
          </p:cNvPicPr>
          <p:nvPr/>
        </p:nvPicPr>
        <p:blipFill>
          <a:blip r:embed="rId3"/>
          <a:stretch>
            <a:fillRect/>
          </a:stretch>
        </p:blipFill>
        <p:spPr>
          <a:xfrm>
            <a:off x="6180685" y="2125472"/>
            <a:ext cx="2852899" cy="3207119"/>
          </a:xfrm>
          <a:prstGeom prst="rect">
            <a:avLst/>
          </a:prstGeom>
        </p:spPr>
      </p:pic>
      <p:pic>
        <p:nvPicPr>
          <p:cNvPr id="10" name="Picture 9">
            <a:extLst>
              <a:ext uri="{FF2B5EF4-FFF2-40B4-BE49-F238E27FC236}">
                <a16:creationId xmlns:a16="http://schemas.microsoft.com/office/drawing/2014/main" id="{4E98D297-F752-7DE5-12CF-86AC14AB7B1E}"/>
              </a:ext>
            </a:extLst>
          </p:cNvPr>
          <p:cNvPicPr>
            <a:picLocks noChangeAspect="1"/>
          </p:cNvPicPr>
          <p:nvPr/>
        </p:nvPicPr>
        <p:blipFill>
          <a:blip r:embed="rId4"/>
          <a:stretch>
            <a:fillRect/>
          </a:stretch>
        </p:blipFill>
        <p:spPr>
          <a:xfrm>
            <a:off x="202259" y="2125471"/>
            <a:ext cx="5978426" cy="3064045"/>
          </a:xfrm>
          <a:prstGeom prst="rect">
            <a:avLst/>
          </a:prstGeom>
        </p:spPr>
      </p:pic>
      <p:sp>
        <p:nvSpPr>
          <p:cNvPr id="3" name="Slide Number Placeholder 3">
            <a:extLst>
              <a:ext uri="{FF2B5EF4-FFF2-40B4-BE49-F238E27FC236}">
                <a16:creationId xmlns:a16="http://schemas.microsoft.com/office/drawing/2014/main" id="{80CFC74E-2280-A87C-8754-8735ECDEFACC}"/>
              </a:ext>
            </a:extLst>
          </p:cNvPr>
          <p:cNvSpPr txBox="1">
            <a:spLocks/>
          </p:cNvSpPr>
          <p:nvPr/>
        </p:nvSpPr>
        <p:spPr>
          <a:xfrm>
            <a:off x="0" y="6427788"/>
            <a:ext cx="1408113" cy="430212"/>
          </a:xfrm>
          <a:prstGeom prst="rect">
            <a:avLst/>
          </a:prstGeom>
        </p:spPr>
        <p:txBody>
          <a:bodyPr vert="horz" lIns="91440" tIns="45720" rIns="91440" bIns="45720" rtlCol="0" anchor="ctr"/>
          <a:lstStyle>
            <a:defPPr>
              <a:defRPr lang="en-US"/>
            </a:defPPr>
            <a:lvl1pPr marL="0" algn="l" defTabSz="914400" rtl="0" eaLnBrk="1" latinLnBrk="0" hangingPunct="1">
              <a:defRPr sz="900" kern="1200" spc="300">
                <a:solidFill>
                  <a:schemeClr val="accent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pc="0" dirty="0"/>
              <a:t>PAGE </a:t>
            </a:r>
            <a:fld id="{9CD8D479-8942-46E8-A226-A4E01F7A105C}" type="slidenum">
              <a:rPr lang="en-US" spc="0" smtClean="0"/>
              <a:pPr/>
              <a:t>4</a:t>
            </a:fld>
            <a:endParaRPr lang="en-US" spc="0" dirty="0"/>
          </a:p>
        </p:txBody>
      </p:sp>
      <p:sp>
        <p:nvSpPr>
          <p:cNvPr id="2" name="TextBox 1">
            <a:extLst>
              <a:ext uri="{FF2B5EF4-FFF2-40B4-BE49-F238E27FC236}">
                <a16:creationId xmlns:a16="http://schemas.microsoft.com/office/drawing/2014/main" id="{1DBD13E5-F593-0917-412D-95FCC86B737F}"/>
              </a:ext>
            </a:extLst>
          </p:cNvPr>
          <p:cNvSpPr txBox="1"/>
          <p:nvPr/>
        </p:nvSpPr>
        <p:spPr>
          <a:xfrm>
            <a:off x="416779" y="588601"/>
            <a:ext cx="8401905" cy="531540"/>
          </a:xfrm>
          <a:prstGeom prst="rect">
            <a:avLst/>
          </a:prstGeom>
          <a:noFill/>
        </p:spPr>
        <p:txBody>
          <a:bodyPr wrap="square" rtlCol="0">
            <a:noAutofit/>
          </a:bodyPr>
          <a:lstStyle/>
          <a:p>
            <a:r>
              <a:rPr lang="en-US" sz="3200" dirty="0">
                <a:latin typeface="Franklin Gothic Medium" panose="020B0603020102020204" pitchFamily="34" charset="0"/>
              </a:rPr>
              <a:t>Oak Ridge Reservation Environmental Cleanup</a:t>
            </a:r>
          </a:p>
        </p:txBody>
      </p:sp>
    </p:spTree>
    <p:extLst>
      <p:ext uri="{BB962C8B-B14F-4D97-AF65-F5344CB8AC3E}">
        <p14:creationId xmlns:p14="http://schemas.microsoft.com/office/powerpoint/2010/main" val="1911636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3F3C7-7AA6-4870-20CF-69A1450914DC}"/>
              </a:ext>
            </a:extLst>
          </p:cNvPr>
          <p:cNvSpPr>
            <a:spLocks noGrp="1"/>
          </p:cNvSpPr>
          <p:nvPr>
            <p:ph type="title"/>
          </p:nvPr>
        </p:nvSpPr>
        <p:spPr>
          <a:xfrm>
            <a:off x="390633" y="438886"/>
            <a:ext cx="7028962" cy="807500"/>
          </a:xfrm>
        </p:spPr>
        <p:txBody>
          <a:bodyPr/>
          <a:lstStyle/>
          <a:p>
            <a:r>
              <a:rPr lang="en-US" dirty="0"/>
              <a:t>UCOR Work Scope</a:t>
            </a:r>
          </a:p>
        </p:txBody>
      </p:sp>
      <p:pic>
        <p:nvPicPr>
          <p:cNvPr id="6" name="Picture 5">
            <a:extLst>
              <a:ext uri="{FF2B5EF4-FFF2-40B4-BE49-F238E27FC236}">
                <a16:creationId xmlns:a16="http://schemas.microsoft.com/office/drawing/2014/main" id="{1CF37E65-815D-C059-AE9D-89D88725DD3B}"/>
              </a:ext>
            </a:extLst>
          </p:cNvPr>
          <p:cNvPicPr>
            <a:picLocks noChangeAspect="1"/>
          </p:cNvPicPr>
          <p:nvPr/>
        </p:nvPicPr>
        <p:blipFill>
          <a:blip r:embed="rId3"/>
          <a:stretch>
            <a:fillRect/>
          </a:stretch>
        </p:blipFill>
        <p:spPr>
          <a:xfrm>
            <a:off x="-4857" y="1347507"/>
            <a:ext cx="9171432" cy="5544202"/>
          </a:xfrm>
          <a:prstGeom prst="rect">
            <a:avLst/>
          </a:prstGeom>
        </p:spPr>
      </p:pic>
      <p:pic>
        <p:nvPicPr>
          <p:cNvPr id="10" name="Picture 9">
            <a:extLst>
              <a:ext uri="{FF2B5EF4-FFF2-40B4-BE49-F238E27FC236}">
                <a16:creationId xmlns:a16="http://schemas.microsoft.com/office/drawing/2014/main" id="{1257F7F7-622B-C060-8A68-DE4B7866558C}"/>
              </a:ext>
            </a:extLst>
          </p:cNvPr>
          <p:cNvPicPr>
            <a:picLocks noChangeAspect="1"/>
          </p:cNvPicPr>
          <p:nvPr/>
        </p:nvPicPr>
        <p:blipFill>
          <a:blip r:embed="rId4"/>
          <a:stretch>
            <a:fillRect/>
          </a:stretch>
        </p:blipFill>
        <p:spPr>
          <a:xfrm>
            <a:off x="0" y="1336277"/>
            <a:ext cx="9144000" cy="13703"/>
          </a:xfrm>
          <a:prstGeom prst="rect">
            <a:avLst/>
          </a:prstGeom>
        </p:spPr>
      </p:pic>
      <p:pic>
        <p:nvPicPr>
          <p:cNvPr id="11" name="Picture 10">
            <a:extLst>
              <a:ext uri="{FF2B5EF4-FFF2-40B4-BE49-F238E27FC236}">
                <a16:creationId xmlns:a16="http://schemas.microsoft.com/office/drawing/2014/main" id="{E90C68B1-5F3D-AB8E-7FCD-E5467F488A5D}"/>
              </a:ext>
            </a:extLst>
          </p:cNvPr>
          <p:cNvPicPr>
            <a:picLocks noChangeAspect="1"/>
          </p:cNvPicPr>
          <p:nvPr/>
        </p:nvPicPr>
        <p:blipFill>
          <a:blip r:embed="rId4"/>
          <a:stretch>
            <a:fillRect/>
          </a:stretch>
        </p:blipFill>
        <p:spPr>
          <a:xfrm>
            <a:off x="-1" y="2017245"/>
            <a:ext cx="9144000" cy="13703"/>
          </a:xfrm>
          <a:prstGeom prst="rect">
            <a:avLst/>
          </a:prstGeom>
        </p:spPr>
      </p:pic>
      <p:sp>
        <p:nvSpPr>
          <p:cNvPr id="5" name="Slide Number Placeholder 4">
            <a:extLst>
              <a:ext uri="{FF2B5EF4-FFF2-40B4-BE49-F238E27FC236}">
                <a16:creationId xmlns:a16="http://schemas.microsoft.com/office/drawing/2014/main" id="{FD27D83E-733F-46D7-98EC-67AB5A28F31E}"/>
              </a:ext>
            </a:extLst>
          </p:cNvPr>
          <p:cNvSpPr>
            <a:spLocks noGrp="1"/>
          </p:cNvSpPr>
          <p:nvPr>
            <p:ph type="sldNum" sz="quarter" idx="12"/>
          </p:nvPr>
        </p:nvSpPr>
        <p:spPr/>
        <p:txBody>
          <a:bodyPr/>
          <a:lstStyle/>
          <a:p>
            <a:r>
              <a:rPr lang="en-US" spc="0" dirty="0">
                <a:solidFill>
                  <a:schemeClr val="bg1"/>
                </a:solidFill>
              </a:rPr>
              <a:t>PAGE </a:t>
            </a:r>
            <a:fld id="{9CD8D479-8942-46E8-A226-A4E01F7A105C}" type="slidenum">
              <a:rPr lang="en-US" spc="0" smtClean="0">
                <a:solidFill>
                  <a:schemeClr val="bg1"/>
                </a:solidFill>
              </a:rPr>
              <a:pPr/>
              <a:t>5</a:t>
            </a:fld>
            <a:endParaRPr lang="en-US" spc="0" dirty="0">
              <a:solidFill>
                <a:schemeClr val="bg1"/>
              </a:solidFill>
            </a:endParaRPr>
          </a:p>
        </p:txBody>
      </p:sp>
      <p:sp>
        <p:nvSpPr>
          <p:cNvPr id="3" name="TextBox 2">
            <a:extLst>
              <a:ext uri="{FF2B5EF4-FFF2-40B4-BE49-F238E27FC236}">
                <a16:creationId xmlns:a16="http://schemas.microsoft.com/office/drawing/2014/main" id="{7ADB5B52-0D76-1271-371C-1FC7BA5D54C2}"/>
              </a:ext>
            </a:extLst>
          </p:cNvPr>
          <p:cNvSpPr txBox="1">
            <a:spLocks noChangeAspect="1"/>
          </p:cNvSpPr>
          <p:nvPr/>
        </p:nvSpPr>
        <p:spPr>
          <a:xfrm>
            <a:off x="390633" y="2379147"/>
            <a:ext cx="8631936" cy="3700500"/>
          </a:xfrm>
          <a:prstGeom prst="rect">
            <a:avLst/>
          </a:prstGeom>
          <a:noFill/>
        </p:spPr>
        <p:txBody>
          <a:bodyPr wrap="square" rtlCol="0">
            <a:spAutoFit/>
          </a:bodyPr>
          <a:lstStyle/>
          <a:p>
            <a:pPr>
              <a:lnSpc>
                <a:spcPct val="90000"/>
              </a:lnSpc>
              <a:spcAft>
                <a:spcPts val="1400"/>
              </a:spcAft>
            </a:pPr>
            <a:r>
              <a:rPr lang="en-US" sz="3200" dirty="0">
                <a:solidFill>
                  <a:schemeClr val="bg1"/>
                </a:solidFill>
                <a:latin typeface="+mj-lt"/>
              </a:rPr>
              <a:t>Work Scope</a:t>
            </a:r>
          </a:p>
          <a:p>
            <a:pPr marL="228600" indent="-228600">
              <a:lnSpc>
                <a:spcPct val="90000"/>
              </a:lnSpc>
              <a:spcAft>
                <a:spcPts val="2000"/>
              </a:spcAft>
              <a:buFont typeface="Wingdings" panose="05000000000000000000" pitchFamily="2" charset="2"/>
              <a:buChar char="§"/>
            </a:pPr>
            <a:r>
              <a:rPr lang="en-US" sz="3200" dirty="0">
                <a:solidFill>
                  <a:schemeClr val="bg1"/>
                </a:solidFill>
                <a:latin typeface="+mj-lt"/>
              </a:rPr>
              <a:t>Decommissioning, deactivation, and demolition of facilities and structures </a:t>
            </a:r>
          </a:p>
          <a:p>
            <a:pPr marL="228600" indent="-228600">
              <a:lnSpc>
                <a:spcPct val="90000"/>
              </a:lnSpc>
              <a:spcAft>
                <a:spcPts val="2000"/>
              </a:spcAft>
              <a:buFont typeface="Wingdings" panose="05000000000000000000" pitchFamily="2" charset="2"/>
              <a:buChar char="§"/>
            </a:pPr>
            <a:r>
              <a:rPr lang="en-US" sz="3200" dirty="0">
                <a:solidFill>
                  <a:schemeClr val="bg1"/>
                </a:solidFill>
                <a:latin typeface="+mj-lt"/>
              </a:rPr>
              <a:t>Cleanup of contaminated soil and groundwater</a:t>
            </a:r>
          </a:p>
          <a:p>
            <a:pPr marL="228600" indent="-228600">
              <a:lnSpc>
                <a:spcPct val="90000"/>
              </a:lnSpc>
              <a:spcAft>
                <a:spcPts val="2000"/>
              </a:spcAft>
              <a:buFont typeface="Wingdings" panose="05000000000000000000" pitchFamily="2" charset="2"/>
              <a:buChar char="§"/>
            </a:pPr>
            <a:r>
              <a:rPr lang="en-US" sz="3200" dirty="0">
                <a:solidFill>
                  <a:schemeClr val="bg1"/>
                </a:solidFill>
                <a:latin typeface="+mj-lt"/>
              </a:rPr>
              <a:t>Waste disposition and management</a:t>
            </a:r>
          </a:p>
          <a:p>
            <a:pPr marL="228600" indent="-228600">
              <a:lnSpc>
                <a:spcPct val="90000"/>
              </a:lnSpc>
              <a:spcAft>
                <a:spcPts val="2000"/>
              </a:spcAft>
              <a:buFont typeface="Wingdings" panose="05000000000000000000" pitchFamily="2" charset="2"/>
              <a:buChar char="§"/>
            </a:pPr>
            <a:r>
              <a:rPr lang="en-US" sz="3200" dirty="0">
                <a:solidFill>
                  <a:schemeClr val="bg1"/>
                </a:solidFill>
                <a:latin typeface="+mj-lt"/>
              </a:rPr>
              <a:t>Reindustrialization and conservation of federal land</a:t>
            </a:r>
          </a:p>
        </p:txBody>
      </p:sp>
      <p:sp>
        <p:nvSpPr>
          <p:cNvPr id="4" name="TextBox 3">
            <a:extLst>
              <a:ext uri="{FF2B5EF4-FFF2-40B4-BE49-F238E27FC236}">
                <a16:creationId xmlns:a16="http://schemas.microsoft.com/office/drawing/2014/main" id="{6AB3CF46-9C5A-4486-6CB4-D8DC9342EEB1}"/>
              </a:ext>
            </a:extLst>
          </p:cNvPr>
          <p:cNvSpPr txBox="1">
            <a:spLocks noChangeAspect="1"/>
          </p:cNvSpPr>
          <p:nvPr/>
        </p:nvSpPr>
        <p:spPr>
          <a:xfrm>
            <a:off x="-1" y="1514966"/>
            <a:ext cx="9140146" cy="341632"/>
          </a:xfrm>
          <a:prstGeom prst="rect">
            <a:avLst/>
          </a:prstGeom>
          <a:noFill/>
        </p:spPr>
        <p:txBody>
          <a:bodyPr wrap="square" rtlCol="0">
            <a:spAutoFit/>
          </a:bodyPr>
          <a:lstStyle/>
          <a:p>
            <a:pPr marR="0" lvl="0" algn="ctr" defTabSz="914400" rtl="0" eaLnBrk="1" fontAlgn="auto" latinLnBrk="0" hangingPunct="1">
              <a:lnSpc>
                <a:spcPct val="90000"/>
              </a:lnSpc>
              <a:spcBef>
                <a:spcPts val="1100"/>
              </a:spcBef>
              <a:spcAft>
                <a:spcPts val="0"/>
              </a:spcAft>
              <a:buClrTx/>
              <a:buSzTx/>
              <a:tabLst/>
              <a:defRPr/>
            </a:pPr>
            <a:r>
              <a:rPr kumimoji="0" lang="en-US" i="0" u="none" strike="noStrike" kern="1200" cap="none" spc="0" normalizeH="0" baseline="0" noProof="0" dirty="0">
                <a:ln>
                  <a:noFill/>
                </a:ln>
                <a:effectLst/>
                <a:uLnTx/>
                <a:uFillTx/>
                <a:latin typeface="Franklin Gothic Medium" panose="020B0603020102020204" pitchFamily="34" charset="0"/>
                <a:ea typeface="+mj-ea"/>
                <a:cs typeface="+mj-cs"/>
              </a:rPr>
              <a:t>UCOR is the prime environmental cleanup contractor on the Oak Ridge Reservation</a:t>
            </a:r>
          </a:p>
        </p:txBody>
      </p:sp>
    </p:spTree>
    <p:extLst>
      <p:ext uri="{BB962C8B-B14F-4D97-AF65-F5344CB8AC3E}">
        <p14:creationId xmlns:p14="http://schemas.microsoft.com/office/powerpoint/2010/main" val="130049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79895-4453-46D8-7D39-1E2E6C7D6061}"/>
              </a:ext>
            </a:extLst>
          </p:cNvPr>
          <p:cNvSpPr>
            <a:spLocks noGrp="1"/>
          </p:cNvSpPr>
          <p:nvPr>
            <p:ph type="title"/>
          </p:nvPr>
        </p:nvSpPr>
        <p:spPr>
          <a:xfrm>
            <a:off x="391940" y="400050"/>
            <a:ext cx="7910088" cy="842303"/>
          </a:xfrm>
        </p:spPr>
        <p:txBody>
          <a:bodyPr>
            <a:normAutofit/>
          </a:bodyPr>
          <a:lstStyle/>
          <a:p>
            <a:r>
              <a:rPr lang="en-US" dirty="0"/>
              <a:t>Leading Environmental Stewardship</a:t>
            </a:r>
          </a:p>
        </p:txBody>
      </p:sp>
      <p:sp>
        <p:nvSpPr>
          <p:cNvPr id="3" name="Content Placeholder 2">
            <a:extLst>
              <a:ext uri="{FF2B5EF4-FFF2-40B4-BE49-F238E27FC236}">
                <a16:creationId xmlns:a16="http://schemas.microsoft.com/office/drawing/2014/main" id="{E7ED286F-1DEA-3D84-5E8A-BC54570C392C}"/>
              </a:ext>
            </a:extLst>
          </p:cNvPr>
          <p:cNvSpPr>
            <a:spLocks noGrp="1"/>
          </p:cNvSpPr>
          <p:nvPr>
            <p:ph sz="half" idx="1"/>
          </p:nvPr>
        </p:nvSpPr>
        <p:spPr>
          <a:xfrm>
            <a:off x="401778" y="1312688"/>
            <a:ext cx="4887398" cy="2820459"/>
          </a:xfrm>
        </p:spPr>
        <p:txBody>
          <a:bodyPr>
            <a:normAutofit/>
          </a:bodyPr>
          <a:lstStyle/>
          <a:p>
            <a:pPr>
              <a:spcBef>
                <a:spcPts val="0"/>
              </a:spcBef>
              <a:spcAft>
                <a:spcPts val="1200"/>
              </a:spcAft>
            </a:pPr>
            <a:r>
              <a:rPr lang="en-US" sz="2350" b="0" dirty="0"/>
              <a:t>Global Electronic Council Electronic </a:t>
            </a:r>
            <a:br>
              <a:rPr lang="en-US" sz="2350" b="0" dirty="0"/>
            </a:br>
            <a:r>
              <a:rPr lang="en-US" sz="2350" b="0" dirty="0"/>
              <a:t>Product Environmental Assessment </a:t>
            </a:r>
            <a:br>
              <a:rPr lang="en-US" sz="2350" b="0" dirty="0"/>
            </a:br>
            <a:r>
              <a:rPr lang="en-US" sz="2350" b="0" dirty="0"/>
              <a:t>Tool (EPEAT) Awards</a:t>
            </a:r>
          </a:p>
          <a:p>
            <a:pPr>
              <a:spcBef>
                <a:spcPts val="0"/>
              </a:spcBef>
              <a:spcAft>
                <a:spcPts val="1200"/>
              </a:spcAft>
            </a:pPr>
            <a:r>
              <a:rPr lang="en-US" sz="2350" b="0" dirty="0"/>
              <a:t>EPA Federal Green Challenge Award </a:t>
            </a:r>
          </a:p>
          <a:p>
            <a:pPr>
              <a:spcBef>
                <a:spcPts val="0"/>
              </a:spcBef>
              <a:spcAft>
                <a:spcPts val="1200"/>
              </a:spcAft>
            </a:pPr>
            <a:r>
              <a:rPr lang="en-US" sz="2350" b="0" dirty="0"/>
              <a:t>GreenBuy and Green Fleet Awards</a:t>
            </a:r>
          </a:p>
          <a:p>
            <a:pPr>
              <a:spcBef>
                <a:spcPts val="0"/>
              </a:spcBef>
              <a:spcAft>
                <a:spcPts val="1200"/>
              </a:spcAft>
            </a:pPr>
            <a:r>
              <a:rPr lang="en-US" sz="2350" b="0" dirty="0"/>
              <a:t>DOE HQ Sustainability Awards </a:t>
            </a:r>
          </a:p>
        </p:txBody>
      </p:sp>
      <p:sp>
        <p:nvSpPr>
          <p:cNvPr id="5" name="Slide Number Placeholder 4">
            <a:extLst>
              <a:ext uri="{FF2B5EF4-FFF2-40B4-BE49-F238E27FC236}">
                <a16:creationId xmlns:a16="http://schemas.microsoft.com/office/drawing/2014/main" id="{F62D35BF-EDE6-1431-204A-33C12B312BBD}"/>
              </a:ext>
            </a:extLst>
          </p:cNvPr>
          <p:cNvSpPr>
            <a:spLocks noGrp="1"/>
          </p:cNvSpPr>
          <p:nvPr>
            <p:ph type="sldNum" sz="quarter" idx="12"/>
          </p:nvPr>
        </p:nvSpPr>
        <p:spPr/>
        <p:txBody>
          <a:bodyPr/>
          <a:lstStyle/>
          <a:p>
            <a:r>
              <a:rPr lang="en-US" spc="0" dirty="0"/>
              <a:t>PAGE </a:t>
            </a:r>
            <a:fld id="{9CD8D479-8942-46E8-A226-A4E01F7A105C}" type="slidenum">
              <a:rPr lang="en-US" spc="0" smtClean="0"/>
              <a:pPr/>
              <a:t>6</a:t>
            </a:fld>
            <a:endParaRPr lang="en-US" spc="0" dirty="0"/>
          </a:p>
        </p:txBody>
      </p:sp>
      <p:pic>
        <p:nvPicPr>
          <p:cNvPr id="7" name="Picture 6">
            <a:extLst>
              <a:ext uri="{FF2B5EF4-FFF2-40B4-BE49-F238E27FC236}">
                <a16:creationId xmlns:a16="http://schemas.microsoft.com/office/drawing/2014/main" id="{6C520D7B-D6A7-433C-116A-712D376A7783}"/>
              </a:ext>
            </a:extLst>
          </p:cNvPr>
          <p:cNvPicPr>
            <a:picLocks noChangeAspect="1"/>
          </p:cNvPicPr>
          <p:nvPr/>
        </p:nvPicPr>
        <p:blipFill>
          <a:blip r:embed="rId3"/>
          <a:stretch>
            <a:fillRect/>
          </a:stretch>
        </p:blipFill>
        <p:spPr>
          <a:xfrm>
            <a:off x="5395421" y="1675886"/>
            <a:ext cx="3225044" cy="4452795"/>
          </a:xfrm>
          <a:prstGeom prst="rect">
            <a:avLst/>
          </a:prstGeom>
          <a:ln w="19050">
            <a:solidFill>
              <a:schemeClr val="accent3"/>
            </a:solidFill>
          </a:ln>
        </p:spPr>
      </p:pic>
      <p:pic>
        <p:nvPicPr>
          <p:cNvPr id="10" name="Picture 9">
            <a:extLst>
              <a:ext uri="{FF2B5EF4-FFF2-40B4-BE49-F238E27FC236}">
                <a16:creationId xmlns:a16="http://schemas.microsoft.com/office/drawing/2014/main" id="{A2596917-BE5D-C064-31CD-85CA3902264E}"/>
              </a:ext>
            </a:extLst>
          </p:cNvPr>
          <p:cNvPicPr>
            <a:picLocks noChangeAspect="1"/>
          </p:cNvPicPr>
          <p:nvPr/>
        </p:nvPicPr>
        <p:blipFill>
          <a:blip r:embed="rId4"/>
          <a:stretch>
            <a:fillRect/>
          </a:stretch>
        </p:blipFill>
        <p:spPr>
          <a:xfrm>
            <a:off x="1166317" y="4133147"/>
            <a:ext cx="3180667" cy="209705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73631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2A1AE-69B7-A4AA-C3E5-4E300504FF63}"/>
              </a:ext>
            </a:extLst>
          </p:cNvPr>
          <p:cNvSpPr>
            <a:spLocks noGrp="1"/>
          </p:cNvSpPr>
          <p:nvPr>
            <p:ph type="title"/>
          </p:nvPr>
        </p:nvSpPr>
        <p:spPr>
          <a:xfrm>
            <a:off x="388829" y="362139"/>
            <a:ext cx="8293444" cy="959667"/>
          </a:xfrm>
        </p:spPr>
        <p:txBody>
          <a:bodyPr>
            <a:normAutofit/>
          </a:bodyPr>
          <a:lstStyle/>
          <a:p>
            <a:r>
              <a:rPr lang="en-US" dirty="0"/>
              <a:t>Strong Environmental Partnerships</a:t>
            </a:r>
          </a:p>
        </p:txBody>
      </p:sp>
      <p:sp>
        <p:nvSpPr>
          <p:cNvPr id="3" name="Content Placeholder 2">
            <a:extLst>
              <a:ext uri="{FF2B5EF4-FFF2-40B4-BE49-F238E27FC236}">
                <a16:creationId xmlns:a16="http://schemas.microsoft.com/office/drawing/2014/main" id="{01F16888-5427-DA01-3B76-E8A66D7733D2}"/>
              </a:ext>
            </a:extLst>
          </p:cNvPr>
          <p:cNvSpPr>
            <a:spLocks noGrp="1"/>
          </p:cNvSpPr>
          <p:nvPr>
            <p:ph sz="half" idx="1"/>
          </p:nvPr>
        </p:nvSpPr>
        <p:spPr>
          <a:xfrm>
            <a:off x="167641" y="1466660"/>
            <a:ext cx="8726978" cy="4683127"/>
          </a:xfrm>
        </p:spPr>
        <p:txBody>
          <a:bodyPr>
            <a:normAutofit fontScale="25000" lnSpcReduction="20000"/>
          </a:bodyPr>
          <a:lstStyle/>
          <a:p>
            <a:pPr marL="290513" indent="-290513">
              <a:lnSpc>
                <a:spcPct val="120000"/>
              </a:lnSpc>
            </a:pPr>
            <a:r>
              <a:rPr lang="en-US" sz="9600" b="0" dirty="0"/>
              <a:t>Supports STEM locally (community and K-12 programs) and local college and university programs </a:t>
            </a:r>
          </a:p>
          <a:p>
            <a:pPr marL="290513" indent="-290513">
              <a:spcAft>
                <a:spcPts val="2100"/>
              </a:spcAft>
            </a:pPr>
            <a:r>
              <a:rPr lang="en-US" sz="9600" b="0" dirty="0"/>
              <a:t>Supports numerous local community initiatives</a:t>
            </a:r>
          </a:p>
          <a:p>
            <a:pPr marL="633413" lvl="1" indent="-342900">
              <a:spcBef>
                <a:spcPts val="0"/>
              </a:spcBef>
              <a:spcAft>
                <a:spcPts val="1500"/>
              </a:spcAft>
              <a:buFont typeface="Franklin Gothic Book" panose="020B0503020102020204" pitchFamily="34" charset="0"/>
              <a:buChar char="―"/>
            </a:pPr>
            <a:r>
              <a:rPr lang="en-US" sz="9600" dirty="0">
                <a:ea typeface="+mj-ea"/>
                <a:cs typeface="+mj-cs"/>
              </a:rPr>
              <a:t>Lavendar Festival (recycling)</a:t>
            </a:r>
          </a:p>
          <a:p>
            <a:pPr marL="633413" lvl="1" indent="-342900">
              <a:spcBef>
                <a:spcPts val="0"/>
              </a:spcBef>
              <a:spcAft>
                <a:spcPts val="1500"/>
              </a:spcAft>
              <a:buFont typeface="Franklin Gothic Book" panose="020B0503020102020204" pitchFamily="34" charset="0"/>
              <a:buChar char="―"/>
            </a:pPr>
            <a:r>
              <a:rPr lang="en-US" sz="9600" dirty="0">
                <a:ea typeface="+mj-ea"/>
                <a:cs typeface="+mj-cs"/>
              </a:rPr>
              <a:t>Public Information Meetings</a:t>
            </a:r>
          </a:p>
          <a:p>
            <a:pPr marL="633413" lvl="1" indent="-342900">
              <a:spcBef>
                <a:spcPts val="0"/>
              </a:spcBef>
              <a:spcAft>
                <a:spcPts val="1500"/>
              </a:spcAft>
              <a:buFont typeface="Franklin Gothic Book" panose="020B0503020102020204" pitchFamily="34" charset="0"/>
              <a:buChar char="―"/>
            </a:pPr>
            <a:r>
              <a:rPr lang="en-US" sz="9600" dirty="0">
                <a:ea typeface="+mj-ea"/>
                <a:cs typeface="+mj-cs"/>
              </a:rPr>
              <a:t>Rails to Trails Conservancy </a:t>
            </a:r>
            <a:br>
              <a:rPr lang="en-US" sz="9600" dirty="0">
                <a:ea typeface="+mj-ea"/>
                <a:cs typeface="+mj-cs"/>
              </a:rPr>
            </a:br>
            <a:r>
              <a:rPr lang="en-US" sz="9600" dirty="0">
                <a:ea typeface="+mj-ea"/>
                <a:cs typeface="+mj-cs"/>
              </a:rPr>
              <a:t>(greenways)</a:t>
            </a:r>
          </a:p>
          <a:p>
            <a:pPr marL="633413" lvl="1" indent="-342900">
              <a:spcBef>
                <a:spcPts val="0"/>
              </a:spcBef>
              <a:spcAft>
                <a:spcPts val="1500"/>
              </a:spcAft>
              <a:buFont typeface="Franklin Gothic Book" panose="020B0503020102020204" pitchFamily="34" charset="0"/>
              <a:buChar char="―"/>
            </a:pPr>
            <a:r>
              <a:rPr lang="en-US" sz="9600" dirty="0">
                <a:ea typeface="+mj-ea"/>
                <a:cs typeface="+mj-cs"/>
              </a:rPr>
              <a:t>Clinch Valley Trail Alliance</a:t>
            </a:r>
          </a:p>
          <a:p>
            <a:pPr marL="633413" lvl="1" indent="-342900">
              <a:spcBef>
                <a:spcPts val="0"/>
              </a:spcBef>
              <a:spcAft>
                <a:spcPts val="1500"/>
              </a:spcAft>
              <a:buFont typeface="Franklin Gothic Book" panose="020B0503020102020204" pitchFamily="34" charset="0"/>
              <a:buChar char="―"/>
            </a:pPr>
            <a:r>
              <a:rPr lang="en-US" sz="9600" dirty="0">
                <a:ea typeface="+mj-ea"/>
                <a:cs typeface="+mj-cs"/>
              </a:rPr>
              <a:t>Haw Ridge Park – The Dirt Lab</a:t>
            </a:r>
          </a:p>
          <a:p>
            <a:pPr marL="633413" lvl="1" indent="-342900">
              <a:spcBef>
                <a:spcPts val="0"/>
              </a:spcBef>
              <a:spcAft>
                <a:spcPts val="1500"/>
              </a:spcAft>
              <a:buFont typeface="Franklin Gothic Book" panose="020B0503020102020204" pitchFamily="34" charset="0"/>
              <a:buChar char="―"/>
            </a:pPr>
            <a:r>
              <a:rPr lang="en-US" sz="9600" dirty="0">
                <a:ea typeface="+mj-ea"/>
                <a:cs typeface="+mj-cs"/>
              </a:rPr>
              <a:t>Coats for Cold/Roane State Career Closet</a:t>
            </a:r>
          </a:p>
          <a:p>
            <a:pPr marL="633413" lvl="1" indent="-342900">
              <a:spcBef>
                <a:spcPts val="0"/>
              </a:spcBef>
              <a:spcAft>
                <a:spcPts val="1500"/>
              </a:spcAft>
              <a:buFont typeface="Franklin Gothic Book" panose="020B0503020102020204" pitchFamily="34" charset="0"/>
              <a:buChar char="―"/>
            </a:pPr>
            <a:r>
              <a:rPr lang="en-US" sz="9600" dirty="0">
                <a:ea typeface="+mj-ea"/>
                <a:cs typeface="+mj-cs"/>
              </a:rPr>
              <a:t>Oak Ridge Natural Assets Plan</a:t>
            </a:r>
          </a:p>
          <a:p>
            <a:pPr marL="633413" lvl="1" indent="-342900">
              <a:spcBef>
                <a:spcPts val="0"/>
              </a:spcBef>
              <a:spcAft>
                <a:spcPts val="1500"/>
              </a:spcAft>
              <a:buFont typeface="Franklin Gothic Book" panose="020B0503020102020204" pitchFamily="34" charset="0"/>
              <a:buChar char="―"/>
            </a:pPr>
            <a:r>
              <a:rPr lang="en-US" sz="9600" dirty="0">
                <a:ea typeface="+mj-ea"/>
                <a:cs typeface="+mj-cs"/>
              </a:rPr>
              <a:t>Public Kayak Access Grant</a:t>
            </a:r>
          </a:p>
          <a:p>
            <a:pPr lvl="1">
              <a:lnSpc>
                <a:spcPct val="150000"/>
              </a:lnSpc>
            </a:pPr>
            <a:endParaRPr lang="en-US" sz="2000" dirty="0"/>
          </a:p>
          <a:p>
            <a:endParaRPr lang="en-US" sz="2400" dirty="0"/>
          </a:p>
        </p:txBody>
      </p:sp>
      <p:sp>
        <p:nvSpPr>
          <p:cNvPr id="5" name="Slide Number Placeholder 4">
            <a:extLst>
              <a:ext uri="{FF2B5EF4-FFF2-40B4-BE49-F238E27FC236}">
                <a16:creationId xmlns:a16="http://schemas.microsoft.com/office/drawing/2014/main" id="{BC53684F-9751-981A-3D6B-D195289874C4}"/>
              </a:ext>
            </a:extLst>
          </p:cNvPr>
          <p:cNvSpPr>
            <a:spLocks noGrp="1"/>
          </p:cNvSpPr>
          <p:nvPr>
            <p:ph type="sldNum" sz="quarter" idx="12"/>
          </p:nvPr>
        </p:nvSpPr>
        <p:spPr/>
        <p:txBody>
          <a:bodyPr/>
          <a:lstStyle/>
          <a:p>
            <a:r>
              <a:rPr lang="en-US" spc="0" dirty="0"/>
              <a:t>PAGE </a:t>
            </a:r>
            <a:fld id="{9CD8D479-8942-46E8-A226-A4E01F7A105C}" type="slidenum">
              <a:rPr lang="en-US" spc="0" smtClean="0"/>
              <a:pPr/>
              <a:t>7</a:t>
            </a:fld>
            <a:endParaRPr lang="en-US" spc="0" dirty="0"/>
          </a:p>
        </p:txBody>
      </p:sp>
      <p:pic>
        <p:nvPicPr>
          <p:cNvPr id="6" name="Picture 5">
            <a:extLst>
              <a:ext uri="{FF2B5EF4-FFF2-40B4-BE49-F238E27FC236}">
                <a16:creationId xmlns:a16="http://schemas.microsoft.com/office/drawing/2014/main" id="{7AC8D1C1-CA99-B301-532E-43C4620862F6}"/>
              </a:ext>
            </a:extLst>
          </p:cNvPr>
          <p:cNvPicPr>
            <a:picLocks noChangeAspect="1"/>
          </p:cNvPicPr>
          <p:nvPr/>
        </p:nvPicPr>
        <p:blipFill>
          <a:blip r:embed="rId3"/>
          <a:stretch>
            <a:fillRect/>
          </a:stretch>
        </p:blipFill>
        <p:spPr>
          <a:xfrm>
            <a:off x="5620871" y="2759019"/>
            <a:ext cx="2698615" cy="2525986"/>
          </a:xfrm>
          <a:prstGeom prst="rect">
            <a:avLst/>
          </a:prstGeom>
          <a:ln w="19050">
            <a:solidFill>
              <a:schemeClr val="accent1"/>
            </a:solidFill>
          </a:ln>
        </p:spPr>
      </p:pic>
    </p:spTree>
    <p:extLst>
      <p:ext uri="{BB962C8B-B14F-4D97-AF65-F5344CB8AC3E}">
        <p14:creationId xmlns:p14="http://schemas.microsoft.com/office/powerpoint/2010/main" val="94994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578C9-2024-CBCE-CFD5-07A6835C0B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AE468-8BE2-481A-F7ED-C1DB83A0ACDA}"/>
              </a:ext>
            </a:extLst>
          </p:cNvPr>
          <p:cNvSpPr>
            <a:spLocks noGrp="1"/>
          </p:cNvSpPr>
          <p:nvPr>
            <p:ph type="title"/>
          </p:nvPr>
        </p:nvSpPr>
        <p:spPr>
          <a:xfrm>
            <a:off x="388829" y="339505"/>
            <a:ext cx="7958466" cy="903915"/>
          </a:xfrm>
        </p:spPr>
        <p:txBody>
          <a:bodyPr>
            <a:normAutofit/>
          </a:bodyPr>
          <a:lstStyle/>
          <a:p>
            <a:r>
              <a:rPr lang="en-US" dirty="0"/>
              <a:t>Waste Diversion at UCOR</a:t>
            </a:r>
          </a:p>
        </p:txBody>
      </p:sp>
      <p:sp>
        <p:nvSpPr>
          <p:cNvPr id="3" name="Content Placeholder 2">
            <a:extLst>
              <a:ext uri="{FF2B5EF4-FFF2-40B4-BE49-F238E27FC236}">
                <a16:creationId xmlns:a16="http://schemas.microsoft.com/office/drawing/2014/main" id="{BA0886F9-B997-C0B5-CD80-9DC6C8AEF4D3}"/>
              </a:ext>
            </a:extLst>
          </p:cNvPr>
          <p:cNvSpPr>
            <a:spLocks noGrp="1"/>
          </p:cNvSpPr>
          <p:nvPr>
            <p:ph sz="half" idx="1"/>
          </p:nvPr>
        </p:nvSpPr>
        <p:spPr>
          <a:xfrm>
            <a:off x="388829" y="1310544"/>
            <a:ext cx="8198911" cy="5050179"/>
          </a:xfrm>
        </p:spPr>
        <p:txBody>
          <a:bodyPr>
            <a:normAutofit/>
          </a:bodyPr>
          <a:lstStyle/>
          <a:p>
            <a:pPr marL="290513" indent="-290513">
              <a:spcBef>
                <a:spcPts val="600"/>
              </a:spcBef>
              <a:spcAft>
                <a:spcPts val="600"/>
              </a:spcAft>
            </a:pPr>
            <a:r>
              <a:rPr lang="en-US" sz="2400" b="0" dirty="0"/>
              <a:t>‘Furniture Re-Store’</a:t>
            </a:r>
          </a:p>
          <a:p>
            <a:pPr marL="290513" indent="-290513">
              <a:spcBef>
                <a:spcPts val="600"/>
              </a:spcBef>
              <a:spcAft>
                <a:spcPts val="600"/>
              </a:spcAft>
            </a:pPr>
            <a:r>
              <a:rPr lang="en-US" sz="2400" b="0" dirty="0"/>
              <a:t>Tire cutting machine</a:t>
            </a:r>
          </a:p>
          <a:p>
            <a:pPr marL="290513" indent="-290513">
              <a:spcBef>
                <a:spcPts val="600"/>
              </a:spcBef>
              <a:spcAft>
                <a:spcPts val="600"/>
              </a:spcAft>
            </a:pPr>
            <a:r>
              <a:rPr lang="en-US" sz="2400" b="0" dirty="0"/>
              <a:t>Pallet reuse</a:t>
            </a:r>
          </a:p>
          <a:p>
            <a:pPr marL="290513" indent="-290513">
              <a:spcBef>
                <a:spcPts val="600"/>
              </a:spcBef>
              <a:spcAft>
                <a:spcPts val="600"/>
              </a:spcAft>
            </a:pPr>
            <a:r>
              <a:rPr lang="en-US" sz="2400" b="0" dirty="0"/>
              <a:t>Drum crusher</a:t>
            </a:r>
          </a:p>
          <a:p>
            <a:pPr marL="290513" indent="-290513">
              <a:spcBef>
                <a:spcPts val="600"/>
              </a:spcBef>
              <a:spcAft>
                <a:spcPts val="600"/>
              </a:spcAft>
            </a:pPr>
            <a:r>
              <a:rPr lang="en-US" sz="2400" b="0" dirty="0"/>
              <a:t>Soil and wood chip reuse</a:t>
            </a:r>
          </a:p>
          <a:p>
            <a:pPr marL="290513" indent="-290513">
              <a:spcBef>
                <a:spcPts val="600"/>
              </a:spcBef>
              <a:spcAft>
                <a:spcPts val="600"/>
              </a:spcAft>
            </a:pPr>
            <a:r>
              <a:rPr lang="en-US" sz="2400" b="0" dirty="0"/>
              <a:t>Broad recycling initiatives including</a:t>
            </a:r>
          </a:p>
          <a:p>
            <a:pPr marL="821563" lvl="1" indent="-290513">
              <a:spcBef>
                <a:spcPts val="600"/>
              </a:spcBef>
              <a:spcAft>
                <a:spcPts val="600"/>
              </a:spcAft>
            </a:pPr>
            <a:r>
              <a:rPr lang="en-US" sz="2000" dirty="0"/>
              <a:t>Paper products, toner cartridges, computers/electronics</a:t>
            </a:r>
          </a:p>
          <a:p>
            <a:pPr marL="821563" lvl="1" indent="-290513">
              <a:spcBef>
                <a:spcPts val="600"/>
              </a:spcBef>
              <a:spcAft>
                <a:spcPts val="600"/>
              </a:spcAft>
            </a:pPr>
            <a:r>
              <a:rPr lang="en-US" sz="2000" dirty="0"/>
              <a:t>Scrap metals, aluminum, aerosol cans</a:t>
            </a:r>
          </a:p>
          <a:p>
            <a:pPr marL="821563" lvl="1" indent="-290513">
              <a:spcBef>
                <a:spcPts val="600"/>
              </a:spcBef>
              <a:spcAft>
                <a:spcPts val="600"/>
              </a:spcAft>
            </a:pPr>
            <a:r>
              <a:rPr lang="en-US" sz="2000" dirty="0"/>
              <a:t>Tires, antifreeze, used oil, lead-acid batteries, </a:t>
            </a:r>
          </a:p>
          <a:p>
            <a:pPr marL="821563" lvl="1" indent="-290513">
              <a:spcBef>
                <a:spcPts val="600"/>
              </a:spcBef>
              <a:spcAft>
                <a:spcPts val="600"/>
              </a:spcAft>
            </a:pPr>
            <a:r>
              <a:rPr lang="en-US" sz="2000" dirty="0"/>
              <a:t>Much more</a:t>
            </a:r>
            <a:endParaRPr lang="en-US" sz="3200" dirty="0"/>
          </a:p>
        </p:txBody>
      </p:sp>
      <p:sp>
        <p:nvSpPr>
          <p:cNvPr id="5" name="Slide Number Placeholder 4">
            <a:extLst>
              <a:ext uri="{FF2B5EF4-FFF2-40B4-BE49-F238E27FC236}">
                <a16:creationId xmlns:a16="http://schemas.microsoft.com/office/drawing/2014/main" id="{AFA28FBC-3D3B-4FB4-E9DD-C0574FC95547}"/>
              </a:ext>
            </a:extLst>
          </p:cNvPr>
          <p:cNvSpPr>
            <a:spLocks noGrp="1"/>
          </p:cNvSpPr>
          <p:nvPr>
            <p:ph type="sldNum" sz="quarter" idx="12"/>
          </p:nvPr>
        </p:nvSpPr>
        <p:spPr/>
        <p:txBody>
          <a:bodyPr/>
          <a:lstStyle/>
          <a:p>
            <a:r>
              <a:rPr lang="en-US" spc="0" dirty="0"/>
              <a:t>PAGE </a:t>
            </a:r>
            <a:fld id="{9CD8D479-8942-46E8-A226-A4E01F7A105C}" type="slidenum">
              <a:rPr lang="en-US" spc="0" smtClean="0"/>
              <a:pPr/>
              <a:t>8</a:t>
            </a:fld>
            <a:endParaRPr lang="en-US" spc="0" dirty="0"/>
          </a:p>
        </p:txBody>
      </p:sp>
      <p:pic>
        <p:nvPicPr>
          <p:cNvPr id="8" name="Picture 7">
            <a:extLst>
              <a:ext uri="{FF2B5EF4-FFF2-40B4-BE49-F238E27FC236}">
                <a16:creationId xmlns:a16="http://schemas.microsoft.com/office/drawing/2014/main" id="{A7F2FDB8-A572-5DDD-0A68-42ACC195E76D}"/>
              </a:ext>
            </a:extLst>
          </p:cNvPr>
          <p:cNvPicPr>
            <a:picLocks noChangeAspect="1"/>
          </p:cNvPicPr>
          <p:nvPr/>
        </p:nvPicPr>
        <p:blipFill>
          <a:blip r:embed="rId3"/>
          <a:stretch>
            <a:fillRect/>
          </a:stretch>
        </p:blipFill>
        <p:spPr>
          <a:xfrm>
            <a:off x="5461814" y="1243420"/>
            <a:ext cx="3437728" cy="2635161"/>
          </a:xfrm>
          <a:prstGeom prst="rect">
            <a:avLst/>
          </a:prstGeom>
          <a:ln w="19050">
            <a:solidFill>
              <a:schemeClr val="accent3"/>
            </a:solidFill>
          </a:ln>
        </p:spPr>
      </p:pic>
    </p:spTree>
    <p:extLst>
      <p:ext uri="{BB962C8B-B14F-4D97-AF65-F5344CB8AC3E}">
        <p14:creationId xmlns:p14="http://schemas.microsoft.com/office/powerpoint/2010/main" val="3650435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29F9A-EA7D-B2F1-9F75-0AE483D47435}"/>
              </a:ext>
            </a:extLst>
          </p:cNvPr>
          <p:cNvSpPr>
            <a:spLocks noGrp="1"/>
          </p:cNvSpPr>
          <p:nvPr>
            <p:ph type="title"/>
          </p:nvPr>
        </p:nvSpPr>
        <p:spPr>
          <a:xfrm>
            <a:off x="358954" y="675985"/>
            <a:ext cx="8270695" cy="430154"/>
          </a:xfrm>
        </p:spPr>
        <p:txBody>
          <a:bodyPr>
            <a:noAutofit/>
          </a:bodyPr>
          <a:lstStyle/>
          <a:p>
            <a:pPr>
              <a:lnSpc>
                <a:spcPct val="80000"/>
              </a:lnSpc>
            </a:pPr>
            <a:r>
              <a:rPr lang="en-US" dirty="0"/>
              <a:t>Environmentally Preferrable Purchasing (EPP)</a:t>
            </a:r>
          </a:p>
        </p:txBody>
      </p:sp>
      <p:sp>
        <p:nvSpPr>
          <p:cNvPr id="3" name="Content Placeholder 2">
            <a:extLst>
              <a:ext uri="{FF2B5EF4-FFF2-40B4-BE49-F238E27FC236}">
                <a16:creationId xmlns:a16="http://schemas.microsoft.com/office/drawing/2014/main" id="{0984FB4C-637A-1956-9F5B-E83E9C6D56B4}"/>
              </a:ext>
            </a:extLst>
          </p:cNvPr>
          <p:cNvSpPr>
            <a:spLocks noGrp="1"/>
          </p:cNvSpPr>
          <p:nvPr>
            <p:ph idx="1"/>
          </p:nvPr>
        </p:nvSpPr>
        <p:spPr>
          <a:xfrm>
            <a:off x="358955" y="1184374"/>
            <a:ext cx="7798218" cy="703440"/>
          </a:xfrm>
        </p:spPr>
        <p:txBody>
          <a:bodyPr>
            <a:noAutofit/>
          </a:bodyPr>
          <a:lstStyle/>
          <a:p>
            <a:pPr marL="287338" indent="-287338">
              <a:lnSpc>
                <a:spcPct val="87000"/>
              </a:lnSpc>
              <a:spcBef>
                <a:spcPts val="0"/>
              </a:spcBef>
              <a:spcAft>
                <a:spcPts val="1000"/>
              </a:spcAft>
            </a:pPr>
            <a:r>
              <a:rPr lang="en-US" sz="2400" dirty="0"/>
              <a:t>EPP: </a:t>
            </a:r>
            <a:r>
              <a:rPr lang="en-US" sz="2400" b="0" i="0" dirty="0">
                <a:effectLst/>
              </a:rPr>
              <a:t>purchasing environmentally friendly products &amp; services</a:t>
            </a:r>
            <a:endParaRPr lang="en-US" sz="2400" dirty="0">
              <a:solidFill>
                <a:srgbClr val="333333"/>
              </a:solidFill>
            </a:endParaRPr>
          </a:p>
        </p:txBody>
      </p:sp>
      <p:sp>
        <p:nvSpPr>
          <p:cNvPr id="4" name="Slide Number Placeholder 3">
            <a:extLst>
              <a:ext uri="{FF2B5EF4-FFF2-40B4-BE49-F238E27FC236}">
                <a16:creationId xmlns:a16="http://schemas.microsoft.com/office/drawing/2014/main" id="{92E5E6B2-2C68-5BF8-CB97-ED5A9DC911FC}"/>
              </a:ext>
            </a:extLst>
          </p:cNvPr>
          <p:cNvSpPr>
            <a:spLocks noGrp="1"/>
          </p:cNvSpPr>
          <p:nvPr>
            <p:ph type="sldNum" sz="quarter" idx="12"/>
          </p:nvPr>
        </p:nvSpPr>
        <p:spPr/>
        <p:txBody>
          <a:bodyPr/>
          <a:lstStyle/>
          <a:p>
            <a:r>
              <a:rPr lang="en-US" dirty="0"/>
              <a:t>PAGE </a:t>
            </a:r>
            <a:fld id="{9CD8D479-8942-46E8-A226-A4E01F7A105C}" type="slidenum">
              <a:rPr lang="en-US" smtClean="0"/>
              <a:pPr/>
              <a:t>9</a:t>
            </a:fld>
            <a:endParaRPr lang="en-US" dirty="0"/>
          </a:p>
        </p:txBody>
      </p:sp>
      <p:pic>
        <p:nvPicPr>
          <p:cNvPr id="2050" name="Picture 1">
            <a:extLst>
              <a:ext uri="{FF2B5EF4-FFF2-40B4-BE49-F238E27FC236}">
                <a16:creationId xmlns:a16="http://schemas.microsoft.com/office/drawing/2014/main" id="{3A003FFC-F0C8-B568-309C-AF3ED16CE3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30" t="2237" r="1424" b="861"/>
          <a:stretch>
            <a:fillRect/>
          </a:stretch>
        </p:blipFill>
        <p:spPr bwMode="auto">
          <a:xfrm>
            <a:off x="739103" y="2135671"/>
            <a:ext cx="7418070" cy="342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a:extLst>
              <a:ext uri="{FF2B5EF4-FFF2-40B4-BE49-F238E27FC236}">
                <a16:creationId xmlns:a16="http://schemas.microsoft.com/office/drawing/2014/main" id="{49077D5A-33AD-CBA7-C8F1-C67116D6D70F}"/>
              </a:ext>
            </a:extLst>
          </p:cNvPr>
          <p:cNvSpPr txBox="1">
            <a:spLocks/>
          </p:cNvSpPr>
          <p:nvPr/>
        </p:nvSpPr>
        <p:spPr>
          <a:xfrm>
            <a:off x="358954" y="5857379"/>
            <a:ext cx="8270694" cy="703440"/>
          </a:xfrm>
          <a:prstGeom prst="rect">
            <a:avLst/>
          </a:prstGeom>
        </p:spPr>
        <p:txBody>
          <a:bodyPr vert="horz" lIns="91440" tIns="45720" rIns="91440" bIns="45720" rtlCol="0">
            <a:noAutofit/>
          </a:bodyPr>
          <a:lstStyle>
            <a:lvl1pPr marL="346075" indent="-346075" algn="l" defTabSz="914400" rtl="0" eaLnBrk="1" latinLnBrk="0" hangingPunct="1">
              <a:lnSpc>
                <a:spcPct val="90000"/>
              </a:lnSpc>
              <a:spcBef>
                <a:spcPts val="1100"/>
              </a:spcBef>
              <a:buFont typeface="Wingdings" panose="05000000000000000000" pitchFamily="2" charset="2"/>
              <a:buChar char="§"/>
              <a:defRPr lang="en-US" sz="3200" b="0" kern="1200" noProof="0">
                <a:solidFill>
                  <a:schemeClr val="accent1"/>
                </a:solidFill>
                <a:latin typeface="+mn-lt"/>
                <a:ea typeface="+mj-ea"/>
                <a:cs typeface="+mj-cs"/>
              </a:defRPr>
            </a:lvl1pPr>
            <a:lvl2pPr marL="568325" indent="-284163" algn="l" defTabSz="914400" rtl="0" eaLnBrk="1" latinLnBrk="0" hangingPunct="1">
              <a:lnSpc>
                <a:spcPct val="90000"/>
              </a:lnSpc>
              <a:spcBef>
                <a:spcPts val="400"/>
              </a:spcBef>
              <a:buFont typeface="Corbel" panose="020B0503020204020204" pitchFamily="34" charset="0"/>
              <a:buChar char="–"/>
              <a:defRPr lang="en-US" sz="2800" kern="1200" noProof="0">
                <a:solidFill>
                  <a:schemeClr val="accent1"/>
                </a:solidFill>
                <a:latin typeface="+mn-lt"/>
                <a:ea typeface="+mn-ea"/>
                <a:cs typeface="+mn-cs"/>
              </a:defRPr>
            </a:lvl2pPr>
            <a:lvl3pPr marL="741363" indent="-219075" algn="l" defTabSz="914400" rtl="0" eaLnBrk="1" latinLnBrk="0" hangingPunct="1">
              <a:lnSpc>
                <a:spcPct val="90000"/>
              </a:lnSpc>
              <a:spcBef>
                <a:spcPts val="400"/>
              </a:spcBef>
              <a:buSzPct val="90000"/>
              <a:buFont typeface="Symbol" panose="05050102010706020507" pitchFamily="18" charset="2"/>
              <a:buChar char="-"/>
              <a:defRPr lang="en-US" sz="2400" kern="1200" noProof="0">
                <a:solidFill>
                  <a:schemeClr val="tx2"/>
                </a:solidFill>
                <a:latin typeface="+mn-lt"/>
                <a:ea typeface="+mn-ea"/>
                <a:cs typeface="+mn-cs"/>
              </a:defRPr>
            </a:lvl3pPr>
            <a:lvl4pPr marL="976313" indent="-225425" algn="l" defTabSz="914400" rtl="0" eaLnBrk="1" latinLnBrk="0" hangingPunct="1">
              <a:lnSpc>
                <a:spcPct val="90000"/>
              </a:lnSpc>
              <a:spcBef>
                <a:spcPts val="400"/>
              </a:spcBef>
              <a:buFont typeface="Arial" panose="020B0604020202020204" pitchFamily="34" charset="0"/>
              <a:buChar char="•"/>
              <a:defRPr lang="en-US" sz="2400" kern="1200" noProof="0">
                <a:solidFill>
                  <a:schemeClr val="tx2"/>
                </a:solidFill>
                <a:latin typeface="+mn-lt"/>
                <a:ea typeface="+mn-ea"/>
                <a:cs typeface="+mn-cs"/>
              </a:defRPr>
            </a:lvl4pPr>
            <a:lvl5pPr marL="1198563" indent="-219075" algn="l" defTabSz="914400" rtl="0" eaLnBrk="1" latinLnBrk="0" hangingPunct="1">
              <a:lnSpc>
                <a:spcPct val="90000"/>
              </a:lnSpc>
              <a:spcBef>
                <a:spcPts val="400"/>
              </a:spcBef>
              <a:buFont typeface="Arial" panose="020B0604020202020204" pitchFamily="34" charset="0"/>
              <a:buChar char="•"/>
              <a:defRPr lang="en-US" sz="2400" kern="1200" noProof="0">
                <a:solidFill>
                  <a:schemeClr val="tx2"/>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a:lstStyle>
          <a:p>
            <a:pPr marL="287338" lvl="1" indent="-287338">
              <a:lnSpc>
                <a:spcPct val="87000"/>
              </a:lnSpc>
              <a:spcBef>
                <a:spcPts val="0"/>
              </a:spcBef>
              <a:spcAft>
                <a:spcPts val="1000"/>
              </a:spcAft>
              <a:buFont typeface="Wingdings" panose="05000000000000000000" pitchFamily="2" charset="2"/>
              <a:buChar char="§"/>
            </a:pPr>
            <a:r>
              <a:rPr lang="en-US" sz="2400" dirty="0">
                <a:ea typeface="+mj-ea"/>
                <a:cs typeface="+mj-cs"/>
              </a:rPr>
              <a:t>What can we do to reduce our impacts on the environment?</a:t>
            </a:r>
          </a:p>
        </p:txBody>
      </p:sp>
    </p:spTree>
    <p:extLst>
      <p:ext uri="{BB962C8B-B14F-4D97-AF65-F5344CB8AC3E}">
        <p14:creationId xmlns:p14="http://schemas.microsoft.com/office/powerpoint/2010/main" val="10731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cology 16x9">
  <a:themeElements>
    <a:clrScheme name="UCOR2022-1">
      <a:dk1>
        <a:sysClr val="windowText" lastClr="000000"/>
      </a:dk1>
      <a:lt1>
        <a:sysClr val="window" lastClr="FFFFFF"/>
      </a:lt1>
      <a:dk2>
        <a:srgbClr val="775F55"/>
      </a:dk2>
      <a:lt2>
        <a:srgbClr val="EBDDC3"/>
      </a:lt2>
      <a:accent1>
        <a:srgbClr val="014F5C"/>
      </a:accent1>
      <a:accent2>
        <a:srgbClr val="61B635"/>
      </a:accent2>
      <a:accent3>
        <a:srgbClr val="21A8B1"/>
      </a:accent3>
      <a:accent4>
        <a:srgbClr val="BBC723"/>
      </a:accent4>
      <a:accent5>
        <a:srgbClr val="F7B615"/>
      </a:accent5>
      <a:accent6>
        <a:srgbClr val="7BA79D"/>
      </a:accent6>
      <a:hlink>
        <a:srgbClr val="968C8C"/>
      </a:hlink>
      <a:folHlink>
        <a:srgbClr val="7BA79D"/>
      </a:folHlink>
    </a:clrScheme>
    <a:fontScheme name="Custom 1">
      <a:majorFont>
        <a:latin typeface="Franklin Gothic Demi Con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Nature ecology education photo presentation</Template>
  <TotalTime>33710</TotalTime>
  <Words>3669</Words>
  <Application>Microsoft Office PowerPoint</Application>
  <PresentationFormat>On-screen Show (4:3)</PresentationFormat>
  <Paragraphs>283</Paragraphs>
  <Slides>26</Slides>
  <Notes>26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-apple-system</vt:lpstr>
      <vt:lpstr>Arial</vt:lpstr>
      <vt:lpstr>Corbel</vt:lpstr>
      <vt:lpstr>Franklin Gothic Book</vt:lpstr>
      <vt:lpstr>Franklin Gothic Demi Cond</vt:lpstr>
      <vt:lpstr>Franklin Gothic Medium</vt:lpstr>
      <vt:lpstr>Segoe UI Historic</vt:lpstr>
      <vt:lpstr>Symbol</vt:lpstr>
      <vt:lpstr>Wingdings</vt:lpstr>
      <vt:lpstr>Ecology 16x9</vt:lpstr>
      <vt:lpstr>Reduce, Reuse, and Recycle (3 Rs)   Oak Ridge Lavender Festival, June 20, 2026</vt:lpstr>
      <vt:lpstr>Presentation Outline</vt:lpstr>
      <vt:lpstr>Introduction – Pat Mullen, UCOR</vt:lpstr>
      <vt:lpstr>PowerPoint Presentation</vt:lpstr>
      <vt:lpstr>UCOR Work Scope</vt:lpstr>
      <vt:lpstr>Leading Environmental Stewardship</vt:lpstr>
      <vt:lpstr>Strong Environmental Partnerships</vt:lpstr>
      <vt:lpstr>Waste Diversion at UCOR</vt:lpstr>
      <vt:lpstr>Environmentally Preferrable Purchasing (EPP)</vt:lpstr>
      <vt:lpstr>Sustainable Marketplace: Greener Products &amp; Services</vt:lpstr>
      <vt:lpstr>Common Recycling Myths</vt:lpstr>
      <vt:lpstr>The Three R’s: Order Matters!</vt:lpstr>
      <vt:lpstr>Step 1 – Reduce (Smart Shopping)</vt:lpstr>
      <vt:lpstr>PowerPoint Presentation</vt:lpstr>
      <vt:lpstr>Step 3 – RECYCLE (The Golden Rules of Recycling)</vt:lpstr>
      <vt:lpstr>7 Types of Plastics</vt:lpstr>
      <vt:lpstr>Types of Plastics with limited recycling</vt:lpstr>
      <vt:lpstr>Recycling in Anderson County &amp; Oak Ridge</vt:lpstr>
      <vt:lpstr>Recycling in Knox County</vt:lpstr>
      <vt:lpstr>The "No-List" (What NOT to Recycle)</vt:lpstr>
      <vt:lpstr>Special Waste &amp; Hazardous Materials</vt:lpstr>
      <vt:lpstr>Let’s Keep East Tennessee Beautiful! </vt:lpstr>
      <vt:lpstr>Key Takeaways</vt:lpstr>
      <vt:lpstr>THANK YOU  for participating in Reduce, Reuse, and Recycle!</vt:lpstr>
      <vt:lpstr>Local Guide to Reduce, Reuse, and Recycle</vt:lpstr>
      <vt:lpstr>To download the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Playbook Vision 2031</dc:title>
  <dc:creator>Kirby, Stacy</dc:creator>
  <cp:lastModifiedBy>Dupes, Susanne D (SD7)</cp:lastModifiedBy>
  <cp:revision>512</cp:revision>
  <cp:lastPrinted>2026-06-17T21:26:30Z</cp:lastPrinted>
  <dcterms:created xsi:type="dcterms:W3CDTF">2021-11-30T21:44:35Z</dcterms:created>
  <dcterms:modified xsi:type="dcterms:W3CDTF">2026-06-18T15:09:25Z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MSIP_Label_c689fb7c-6d23-46fb-af87-fc5950db9e1c_Enabled">
    <vt:lpwstr>true</vt:lpwstr>
  </property>
  <property fmtid="{D5CDD505-2E9C-101B-9397-08002B2CF9AE}" pid="4" name="MSIP_Label_c689fb7c-6d23-46fb-af87-fc5950db9e1c_SetDate">
    <vt:lpwstr>2026-05-28T14:13:01Z</vt:lpwstr>
  </property>
  <property fmtid="{D5CDD505-2E9C-101B-9397-08002B2CF9AE}" pid="5" name="MSIP_Label_c689fb7c-6d23-46fb-af87-fc5950db9e1c_Method">
    <vt:lpwstr>Standard</vt:lpwstr>
  </property>
  <property fmtid="{D5CDD505-2E9C-101B-9397-08002B2CF9AE}" pid="6" name="MSIP_Label_c689fb7c-6d23-46fb-af87-fc5950db9e1c_Name">
    <vt:lpwstr>internal</vt:lpwstr>
  </property>
  <property fmtid="{D5CDD505-2E9C-101B-9397-08002B2CF9AE}" pid="7" name="MSIP_Label_c689fb7c-6d23-46fb-af87-fc5950db9e1c_SiteId">
    <vt:lpwstr>608ac2ea-8edf-4f00-b054-370d08dfa72d</vt:lpwstr>
  </property>
  <property fmtid="{D5CDD505-2E9C-101B-9397-08002B2CF9AE}" pid="8" name="MSIP_Label_c689fb7c-6d23-46fb-af87-fc5950db9e1c_ActionId">
    <vt:lpwstr>0fb1d366-c488-464d-a8d7-fa83ddd86819</vt:lpwstr>
  </property>
  <property fmtid="{D5CDD505-2E9C-101B-9397-08002B2CF9AE}" pid="9" name="MSIP_Label_c689fb7c-6d23-46fb-af87-fc5950db9e1c_ContentBits">
    <vt:lpwstr>0</vt:lpwstr>
  </property>
  <property fmtid="{D5CDD505-2E9C-101B-9397-08002B2CF9AE}" pid="10" name="MSIP_Label_c689fb7c-6d23-46fb-af87-fc5950db9e1c_Tag">
    <vt:lpwstr>10, 3, 0, 1</vt:lpwstr>
  </property>
</Properties>
</file>